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17" r:id="rId4"/>
    <p:sldId id="305" r:id="rId5"/>
    <p:sldId id="300" r:id="rId6"/>
    <p:sldId id="322" r:id="rId7"/>
    <p:sldId id="313" r:id="rId8"/>
    <p:sldId id="263" r:id="rId9"/>
    <p:sldId id="314" r:id="rId10"/>
    <p:sldId id="315" r:id="rId11"/>
    <p:sldId id="309" r:id="rId12"/>
    <p:sldId id="304" r:id="rId13"/>
    <p:sldId id="319" r:id="rId14"/>
    <p:sldId id="299" r:id="rId15"/>
    <p:sldId id="308" r:id="rId16"/>
    <p:sldId id="311" r:id="rId17"/>
    <p:sldId id="282" r:id="rId18"/>
    <p:sldId id="310" r:id="rId19"/>
    <p:sldId id="307" r:id="rId20"/>
    <p:sldId id="301" r:id="rId21"/>
    <p:sldId id="302" r:id="rId22"/>
    <p:sldId id="306" r:id="rId23"/>
    <p:sldId id="31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11" d="100"/>
          <a:sy n="111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144AC7-DBC1-4AC1-8198-A8BC931CC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789772-7CB6-4EBC-B66C-B452F8CEC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B235ED-55D0-4403-B101-7772E69DB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3FBDB-202E-47B0-9B98-86F43443D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6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C37992-2FE6-4D02-9ADF-31C52982A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78C83-6FFD-43C6-9A32-8A169C076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B35016-D221-4ECF-A6D5-0DCB17EAE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49BE3-68A2-437E-B367-EFA3FF46E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07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656B2-A986-4DCB-B734-2CF44A1A2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4DADF-08EC-490A-AE0B-4AD6A7B39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6C446-4592-4EAC-B51E-4083A135A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0F5D7-38D8-4256-BC17-529CA51A0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69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318413-7A27-414B-966E-B59A352AE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C191BD-7D8E-4E4F-8E43-106412308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1B63FB-6B67-4FED-AA20-23C2782DF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CF6EC-62B3-4CC0-99AE-04ACE033C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7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88498-326E-4A37-B6D1-2F020C4C8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9E950-0EF3-4C66-A797-E4B4014A7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A0CD45-8E06-42F0-9B76-42DEBBC9D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E2A69-B7AE-4D7D-A7C5-132BAA9AF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45462-C9AF-40E7-9496-5DAD3E4E3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D12CC-313E-4D4E-93BB-5802D334B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269E5-3C69-4395-90C7-5E4DB9CB3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CFDF5-9ADF-4B2D-9E32-31F7B4BD8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6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2A298A-F6DA-4C89-8F71-CB1333BA7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FBBF3-4F2A-404B-8D77-7E29D233F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6B8454-89E0-4372-8262-CD92C3B0E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6BC72-F614-4E7E-9898-683C19B01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76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2AD7A3-0B0B-4101-8257-3DCD37079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6B3F43-FC2C-4A06-839C-C1A0DAF05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A8B7E8-3BBC-4A39-86E4-53B11EDEF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011FA-4597-4722-8939-F079AE4CC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62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051135-14E3-4959-960F-3B2A33CD8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4BC2C1-E346-4063-8F05-2AC8BC3E5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23DFA6-2ADA-4825-BCEF-DEF2E7D2B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81448-9C65-4637-96C2-896D1BB4C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83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36C80-DD5F-479E-A963-BE9880A96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6D44C-E2B3-4AAF-A1E0-980AF695C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958C3-DAFF-4908-8FD5-5CB677D95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2B7EA-4C73-423A-9374-6005FE18C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32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48287-109E-4277-AEFF-691EC5D98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ECD43-77F8-44E2-995E-C4CDAAB0C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6665E-78C2-4052-B165-191F835FF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99A12-08FC-4872-B4BB-D8C0254BE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5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B2B405-4980-4A8C-B8A1-EF9897B0F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AD4D87-E5C3-4C29-8995-03B369060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7D6970-9D07-4439-B266-7C99FD8C77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E67E8A-1345-461A-B8AF-1CB6932B3C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A748DA-9282-4C96-8C7F-0985B91F28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0CCBA1-F3D4-460A-9536-466024E03D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823B92A-B114-4D74-9D89-51A31B3B0A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8153400" cy="1470025"/>
          </a:xfrm>
        </p:spPr>
        <p:txBody>
          <a:bodyPr/>
          <a:lstStyle/>
          <a:p>
            <a:pPr eaLnBrk="1" hangingPunct="1"/>
            <a:r>
              <a:rPr lang="en-US" altLang="en-US"/>
              <a:t>Back Up and Recovery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B3930D5-3993-45C8-8017-E9D5B0927C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57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/>
              <a:t>Sue Kayton</a:t>
            </a:r>
          </a:p>
          <a:p>
            <a:pPr eaLnBrk="1" hangingPunct="1"/>
            <a:r>
              <a:rPr lang="en-US" altLang="en-US"/>
              <a:t>October 2015</a:t>
            </a:r>
          </a:p>
        </p:txBody>
      </p:sp>
      <p:pic>
        <p:nvPicPr>
          <p:cNvPr id="2052" name="Picture 10" descr="vbimage">
            <a:extLst>
              <a:ext uri="{FF2B5EF4-FFF2-40B4-BE49-F238E27FC236}">
                <a16:creationId xmlns:a16="http://schemas.microsoft.com/office/drawing/2014/main" id="{F911051C-05AC-40A5-AD28-B318A1B8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5100"/>
            <a:ext cx="63246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C:\Users\Me\Desktop\22-165-483-Z01.jpg">
            <a:extLst>
              <a:ext uri="{FF2B5EF4-FFF2-40B4-BE49-F238E27FC236}">
                <a16:creationId xmlns:a16="http://schemas.microsoft.com/office/drawing/2014/main" id="{8F6AEB68-9F10-45C5-932A-80C89803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45291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8FD4258B-CA71-422E-BD55-6B457078AC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RAID or NAS devices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B0F7876-9084-4BCB-8E4D-1CCF2CC1EC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Redundant Array of Inexpensive Disks (RAID)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Network Attached Storage (NAS) device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Multiple hard drives protect against single disk failure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Complex to install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Requires software on client computers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u="sng"/>
              <a:t>Data will be permanently lost </a:t>
            </a:r>
            <a:r>
              <a:rPr lang="en-US" altLang="en-US" sz="2400"/>
              <a:t> if enclosure fails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Enclosure failures are common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Keep another copy of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all data on NAS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11269" name="Line 4">
            <a:extLst>
              <a:ext uri="{FF2B5EF4-FFF2-40B4-BE49-F238E27FC236}">
                <a16:creationId xmlns:a16="http://schemas.microsoft.com/office/drawing/2014/main" id="{7A7FB625-DEB3-4A9C-8A5E-D089FBBBE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8EAB6AF-868D-480B-9F67-B4CFCFBE99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NAS vs. external hard drive</a:t>
            </a:r>
          </a:p>
        </p:txBody>
      </p:sp>
      <p:sp>
        <p:nvSpPr>
          <p:cNvPr id="12291" name="Line 4">
            <a:extLst>
              <a:ext uri="{FF2B5EF4-FFF2-40B4-BE49-F238E27FC236}">
                <a16:creationId xmlns:a16="http://schemas.microsoft.com/office/drawing/2014/main" id="{5BF91E55-2A01-4295-A9ED-31124FECD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2" name="Picture 9" descr="nas">
            <a:extLst>
              <a:ext uri="{FF2B5EF4-FFF2-40B4-BE49-F238E27FC236}">
                <a16:creationId xmlns:a16="http://schemas.microsoft.com/office/drawing/2014/main" id="{95A8EE73-C268-43CF-B89A-1778FE75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334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usb">
            <a:extLst>
              <a:ext uri="{FF2B5EF4-FFF2-40B4-BE49-F238E27FC236}">
                <a16:creationId xmlns:a16="http://schemas.microsoft.com/office/drawing/2014/main" id="{360ED6DF-9CCB-4B7B-A5B2-076BC86A6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133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E46DD91-74E0-49CC-8666-4AA71E6D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How often to back up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5E4D34D-D84B-4CA1-ACE5-0735EED52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/>
              <a:t>System back up once or twice a year, or when you install a major software package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EE2C4F7B-AD8A-423F-B99D-C1CE5EBC0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Content Placeholder 2">
            <a:extLst>
              <a:ext uri="{FF2B5EF4-FFF2-40B4-BE49-F238E27FC236}">
                <a16:creationId xmlns:a16="http://schemas.microsoft.com/office/drawing/2014/main" id="{C203EA37-854C-4EE2-A25E-C1B67BF086F5}"/>
              </a:ext>
            </a:extLst>
          </p:cNvPr>
          <p:cNvSpPr>
            <a:spLocks/>
          </p:cNvSpPr>
          <p:nvPr/>
        </p:nvSpPr>
        <p:spPr bwMode="auto">
          <a:xfrm>
            <a:off x="457200" y="2713038"/>
            <a:ext cx="8229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Complete data back up once a month for home users, typically once a week for business.</a:t>
            </a:r>
          </a:p>
        </p:txBody>
      </p:sp>
      <p:sp>
        <p:nvSpPr>
          <p:cNvPr id="9224" name="Content Placeholder 2">
            <a:extLst>
              <a:ext uri="{FF2B5EF4-FFF2-40B4-BE49-F238E27FC236}">
                <a16:creationId xmlns:a16="http://schemas.microsoft.com/office/drawing/2014/main" id="{45697D28-19B0-4CB9-B381-4101FB9EFFE8}"/>
              </a:ext>
            </a:extLst>
          </p:cNvPr>
          <p:cNvSpPr>
            <a:spLocks/>
          </p:cNvSpPr>
          <p:nvPr/>
        </p:nvSpPr>
        <p:spPr bwMode="auto">
          <a:xfrm>
            <a:off x="457200" y="419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Daily or hourly backup of active files for business</a:t>
            </a:r>
          </a:p>
        </p:txBody>
      </p:sp>
      <p:sp>
        <p:nvSpPr>
          <p:cNvPr id="9225" name="Content Placeholder 2">
            <a:extLst>
              <a:ext uri="{FF2B5EF4-FFF2-40B4-BE49-F238E27FC236}">
                <a16:creationId xmlns:a16="http://schemas.microsoft.com/office/drawing/2014/main" id="{F95DB7CB-2CBF-4076-B321-BF9150C007FB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Continuous real-time cloud back up (i.e. Dropbox) for critical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543C825-D6BF-4C62-93F7-4B161694C75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Automatic backup ?</a:t>
            </a: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A3FD1EE7-2686-42D5-BCB7-C5B1DDF84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0" name="Picture 8" descr="computer">
            <a:extLst>
              <a:ext uri="{FF2B5EF4-FFF2-40B4-BE49-F238E27FC236}">
                <a16:creationId xmlns:a16="http://schemas.microsoft.com/office/drawing/2014/main" id="{FAA17335-1492-4F64-B14D-A68CBB03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21145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9">
            <a:extLst>
              <a:ext uri="{FF2B5EF4-FFF2-40B4-BE49-F238E27FC236}">
                <a16:creationId xmlns:a16="http://schemas.microsoft.com/office/drawing/2014/main" id="{677300AE-ACC8-4E83-8F84-692D0E34CC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410200"/>
            <a:ext cx="914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91" name="Picture 11" descr="houseshaking">
            <a:extLst>
              <a:ext uri="{FF2B5EF4-FFF2-40B4-BE49-F238E27FC236}">
                <a16:creationId xmlns:a16="http://schemas.microsoft.com/office/drawing/2014/main" id="{C22F812F-FAB9-4C79-85AE-6C6D8D6B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352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3" descr="burglar">
            <a:extLst>
              <a:ext uri="{FF2B5EF4-FFF2-40B4-BE49-F238E27FC236}">
                <a16:creationId xmlns:a16="http://schemas.microsoft.com/office/drawing/2014/main" id="{762492E9-5AC8-4D5C-89C4-9EA11FCA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727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4" descr="cartoon-raindrops-160">
            <a:extLst>
              <a:ext uri="{FF2B5EF4-FFF2-40B4-BE49-F238E27FC236}">
                <a16:creationId xmlns:a16="http://schemas.microsoft.com/office/drawing/2014/main" id="{DCF64750-D0C4-431A-89D1-A3C2A7B2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1577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4" descr="C:\Users\Me\Desktop\U12-42068_chiclet01x_er.jpg">
            <a:extLst>
              <a:ext uri="{FF2B5EF4-FFF2-40B4-BE49-F238E27FC236}">
                <a16:creationId xmlns:a16="http://schemas.microsoft.com/office/drawing/2014/main" id="{55C0A5A3-9B74-4C67-907F-52B08522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128111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5" descr="fire">
            <a:extLst>
              <a:ext uri="{FF2B5EF4-FFF2-40B4-BE49-F238E27FC236}">
                <a16:creationId xmlns:a16="http://schemas.microsoft.com/office/drawing/2014/main" id="{FF12407A-81FF-4BA2-BD10-784D611E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7938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95E0495-8524-4F5C-A9F6-EF616A8A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163"/>
            <a:ext cx="8229600" cy="960437"/>
          </a:xfrm>
        </p:spPr>
        <p:txBody>
          <a:bodyPr/>
          <a:lstStyle/>
          <a:p>
            <a:pPr eaLnBrk="1" hangingPunct="1"/>
            <a:r>
              <a:rPr lang="en-US" altLang="en-US" sz="4000" b="1"/>
              <a:t>Back up desktops and laptops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34FD969-5853-444B-8F44-753AAAE5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2514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u="sng"/>
              <a:t>Data backup</a:t>
            </a:r>
          </a:p>
          <a:p>
            <a:pPr marL="0" indent="0" eaLnBrk="1" hangingPunct="1"/>
            <a:r>
              <a:rPr lang="en-US" altLang="en-US"/>
              <a:t> Documents, favorites, bookmarks, pictures,  </a:t>
            </a:r>
          </a:p>
          <a:p>
            <a:pPr marL="0" indent="0" eaLnBrk="1" hangingPunct="1">
              <a:buFontTx/>
              <a:buNone/>
            </a:pPr>
            <a:r>
              <a:rPr lang="en-US" altLang="en-US"/>
              <a:t>  downloads, installers, Outlook, QuickBooks</a:t>
            </a:r>
          </a:p>
          <a:p>
            <a:pPr marL="0" indent="0" eaLnBrk="1" hangingPunct="1"/>
            <a:r>
              <a:rPr lang="en-US" altLang="en-US"/>
              <a:t> GFI Backup software</a:t>
            </a: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CAF2603B-505B-453B-A5BF-B9510F233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192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D2542E-CE61-441C-9FAE-851334F33CF8}"/>
              </a:ext>
            </a:extLst>
          </p:cNvPr>
          <p:cNvSpPr>
            <a:spLocks/>
          </p:cNvSpPr>
          <p:nvPr/>
        </p:nvSpPr>
        <p:spPr bwMode="auto">
          <a:xfrm>
            <a:off x="304800" y="4038600"/>
            <a:ext cx="853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/>
              <a:t>System backup</a:t>
            </a:r>
          </a:p>
          <a:p>
            <a:pPr eaLnBrk="1" hangingPunct="1"/>
            <a:r>
              <a:rPr lang="en-US" altLang="en-US"/>
              <a:t> Windows image backup (all or nothing)</a:t>
            </a:r>
          </a:p>
          <a:p>
            <a:pPr eaLnBrk="1" hangingPunct="1"/>
            <a:r>
              <a:rPr lang="en-US" altLang="en-US"/>
              <a:t> Acronis image backup (flexible)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\Desktop\backup list.jpg">
            <a:extLst>
              <a:ext uri="{FF2B5EF4-FFF2-40B4-BE49-F238E27FC236}">
                <a16:creationId xmlns:a16="http://schemas.microsoft.com/office/drawing/2014/main" id="{EA02F95D-29B6-4112-B72D-F0A9DD3F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898900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ACDF49E5-25C7-4053-867E-3C5D9894F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657600" cy="6400800"/>
          </a:xfrm>
        </p:spPr>
        <p:txBody>
          <a:bodyPr/>
          <a:lstStyle/>
          <a:p>
            <a:pPr eaLnBrk="1" hangingPunct="1"/>
            <a:r>
              <a:rPr lang="en-US" altLang="en-US"/>
              <a:t>Back up data, bookmarks, favorites, pictures, music, installers, etc.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overflowing-mailbox">
            <a:extLst>
              <a:ext uri="{FF2B5EF4-FFF2-40B4-BE49-F238E27FC236}">
                <a16:creationId xmlns:a16="http://schemas.microsoft.com/office/drawing/2014/main" id="{82CDFBC4-B434-4757-8A83-122D4301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76675"/>
            <a:ext cx="38576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7AFD60EB-E81F-4A5F-A8FA-9AF4122DA1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en-US" altLang="en-US"/>
              <a:t>Outlook, Quicken, and QuickBooks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90AD55A1-5B57-45CB-B708-0C80F50FCEB3}"/>
              </a:ext>
            </a:extLst>
          </p:cNvPr>
          <p:cNvSpPr>
            <a:spLocks/>
          </p:cNvSpPr>
          <p:nvPr/>
        </p:nvSpPr>
        <p:spPr bwMode="auto">
          <a:xfrm>
            <a:off x="533400" y="1143000"/>
            <a:ext cx="8229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u="sng"/>
          </a:p>
          <a:p>
            <a:pPr eaLnBrk="1" hangingPunct="1"/>
            <a:r>
              <a:rPr lang="en-US" altLang="en-US"/>
              <a:t> These files can get too big to back up or </a:t>
            </a:r>
          </a:p>
          <a:p>
            <a:pPr eaLnBrk="1" hangingPunct="1">
              <a:buFontTx/>
              <a:buNone/>
            </a:pPr>
            <a:r>
              <a:rPr lang="en-US" altLang="en-US"/>
              <a:t>   open reliably</a:t>
            </a:r>
          </a:p>
          <a:p>
            <a:pPr eaLnBrk="1" hangingPunct="1"/>
            <a:r>
              <a:rPr lang="en-US" altLang="en-US"/>
              <a:t> Archive or delete older items</a:t>
            </a:r>
          </a:p>
          <a:p>
            <a:pPr eaLnBrk="1" hangingPunct="1"/>
            <a:r>
              <a:rPr lang="en-US" altLang="en-US"/>
              <a:t> Empty Deleted Items folder</a:t>
            </a:r>
          </a:p>
          <a:p>
            <a:pPr eaLnBrk="1" hangingPunct="1"/>
            <a:r>
              <a:rPr lang="en-US" altLang="en-US"/>
              <a:t> Compact or purge Outlook</a:t>
            </a:r>
          </a:p>
          <a:p>
            <a:pPr eaLnBrk="1" hangingPunct="1">
              <a:buFontTx/>
              <a:buNone/>
            </a:pPr>
            <a:r>
              <a:rPr lang="en-US" altLang="en-US"/>
              <a:t>  once a month</a:t>
            </a:r>
          </a:p>
          <a:p>
            <a:pPr eaLnBrk="1" hangingPunct="1"/>
            <a:endParaRPr lang="en-US" altLang="en-US"/>
          </a:p>
        </p:txBody>
      </p:sp>
      <p:sp>
        <p:nvSpPr>
          <p:cNvPr id="17413" name="Line 4">
            <a:extLst>
              <a:ext uri="{FF2B5EF4-FFF2-40B4-BE49-F238E27FC236}">
                <a16:creationId xmlns:a16="http://schemas.microsoft.com/office/drawing/2014/main" id="{3AF87A61-41C4-4390-97A2-613D62A4E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CE7B8E9-8E86-45D5-AECD-73F820B47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Passwords and usernames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DD451C1-AD66-472D-A6D2-B495336E5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Make a list of all usernames and passwords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Computer login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Email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Wireless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Online accounts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Key employees or family members should have copy of list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Put copy in safe deposit box 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DDAFAB61-7969-4312-B209-1F77F15A6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92769DB-FB60-406A-8AD0-B4A88CCB75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524000"/>
          </a:xfrm>
        </p:spPr>
        <p:txBody>
          <a:bodyPr/>
          <a:lstStyle/>
          <a:p>
            <a:pPr eaLnBrk="1" hangingPunct="1"/>
            <a:r>
              <a:rPr lang="en-US" altLang="en-US"/>
              <a:t>Other things to back up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65C658A-4DB1-414E-A64D-CD0FB2D3010C}"/>
              </a:ext>
            </a:extLst>
          </p:cNvPr>
          <p:cNvSpPr>
            <a:spLocks/>
          </p:cNvSpPr>
          <p:nvPr/>
        </p:nvSpPr>
        <p:spPr bwMode="auto">
          <a:xfrm>
            <a:off x="381000" y="1600200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u="sng"/>
          </a:p>
          <a:p>
            <a:pPr eaLnBrk="1" hangingPunct="1"/>
            <a:r>
              <a:rPr lang="en-US" altLang="en-US"/>
              <a:t> Webmail (Gmail)</a:t>
            </a:r>
          </a:p>
          <a:p>
            <a:pPr eaLnBrk="1" hangingPunct="1"/>
            <a:r>
              <a:rPr lang="en-US" altLang="en-US"/>
              <a:t> Gmail calendar</a:t>
            </a:r>
          </a:p>
          <a:p>
            <a:pPr eaLnBrk="1" hangingPunct="1"/>
            <a:r>
              <a:rPr lang="en-US" altLang="en-US"/>
              <a:t> Gmail Contacts</a:t>
            </a:r>
          </a:p>
          <a:p>
            <a:pPr eaLnBrk="1" hangingPunct="1"/>
            <a:r>
              <a:rPr lang="en-US" altLang="en-US"/>
              <a:t> Cell phone photos,</a:t>
            </a:r>
          </a:p>
          <a:p>
            <a:pPr eaLnBrk="1" hangingPunct="1">
              <a:buFontTx/>
              <a:buNone/>
            </a:pPr>
            <a:r>
              <a:rPr lang="en-US" altLang="en-US"/>
              <a:t>  apps and files</a:t>
            </a:r>
          </a:p>
          <a:p>
            <a:pPr eaLnBrk="1" hangingPunct="1"/>
            <a:r>
              <a:rPr lang="en-US" altLang="en-US"/>
              <a:t> Data on tablets and laptops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2E1CD222-8076-4046-AB93-2544A38EC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4478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6" descr="gmail data copy">
            <a:extLst>
              <a:ext uri="{FF2B5EF4-FFF2-40B4-BE49-F238E27FC236}">
                <a16:creationId xmlns:a16="http://schemas.microsoft.com/office/drawing/2014/main" id="{DF200A9A-CA4B-4CD9-B23B-B60D80122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243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44F6FFC3-4721-4DC4-8892-5ED066DCE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04800"/>
            <a:ext cx="738505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icture1 copy">
            <a:extLst>
              <a:ext uri="{FF2B5EF4-FFF2-40B4-BE49-F238E27FC236}">
                <a16:creationId xmlns:a16="http://schemas.microsoft.com/office/drawing/2014/main" id="{06080962-344E-4D9C-89D6-40FA9191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6DFB122-09EB-4073-82A9-6063E9485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System recovery options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45A7B63-3072-4AAC-B0A8-9ADC2F726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/>
              <a:t>Roll back to factory as-shipped condition</a:t>
            </a:r>
          </a:p>
          <a:p>
            <a:pPr lvl="1" eaLnBrk="1" hangingPunct="1"/>
            <a:r>
              <a:rPr lang="en-US" altLang="en-US"/>
              <a:t>Need recovery DVDs or flash 	drive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C33EAAD8-DE04-46D0-8266-2CEBBADA7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9906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7B8AC70-2FF7-4EA7-A48A-750F6A05E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Clean install of Windows or Mac OS</a:t>
            </a:r>
          </a:p>
          <a:p>
            <a:pPr lvl="1" eaLnBrk="1" hangingPunct="1"/>
            <a:r>
              <a:rPr lang="en-US" altLang="en-US"/>
              <a:t>Need all your install disks and install files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92EAB1E-7717-40D6-BE0E-EE52799EF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Roll back Windows system files</a:t>
            </a:r>
          </a:p>
          <a:p>
            <a:pPr lvl="1" eaLnBrk="1" hangingPunct="1"/>
            <a:r>
              <a:rPr lang="en-US" altLang="en-US"/>
              <a:t>Seldom succeeds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C17EE-2C30-4106-909B-07BAF3B12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Restore to Windows or Acronis system image </a:t>
            </a:r>
          </a:p>
          <a:p>
            <a:pPr lvl="1" eaLnBrk="1" hangingPunct="1"/>
            <a:r>
              <a:rPr lang="en-US" altLang="en-US"/>
              <a:t>Need Windows or Acronis boot/repair disk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3CA1A3E-57AD-43D5-A715-8A154FA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Data recovery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5FCF2D4-C4F9-4719-85C2-0E51D2DCF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en-US"/>
              <a:t>Recover data from last full data backup</a:t>
            </a:r>
          </a:p>
          <a:p>
            <a:pPr eaLnBrk="1" hangingPunct="1"/>
            <a:r>
              <a:rPr lang="en-US" altLang="en-US"/>
              <a:t>Incremental data backup for files changed since last data backup</a:t>
            </a:r>
          </a:p>
          <a:p>
            <a:pPr eaLnBrk="1" hangingPunct="1"/>
            <a:r>
              <a:rPr lang="en-US" altLang="en-US"/>
              <a:t>Super simple if all data is in the cloud.</a:t>
            </a:r>
          </a:p>
          <a:p>
            <a:pPr eaLnBrk="1" hangingPunct="1"/>
            <a:endParaRPr lang="en-US" altLang="en-US"/>
          </a:p>
          <a:p>
            <a:pPr marL="457200" lvl="1" indent="0" eaLnBrk="1" hangingPunct="1">
              <a:buFontTx/>
              <a:buNone/>
            </a:pPr>
            <a:endParaRPr lang="en-US" altLang="en-US"/>
          </a:p>
          <a:p>
            <a:pPr marL="457200" lvl="1" indent="0" eaLnBrk="1" hangingPunct="1">
              <a:buFontTx/>
              <a:buNone/>
            </a:pPr>
            <a:endParaRPr lang="en-US" altLang="en-US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A306B4EC-5872-48D8-8446-F833798C7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905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E08190-CFFE-4C62-A8EB-30676A1E9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475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Disaster recovery – </a:t>
            </a:r>
            <a:br>
              <a:rPr lang="en-US" altLang="en-US"/>
            </a:br>
            <a:r>
              <a:rPr lang="en-US" altLang="en-US"/>
              <a:t>without a backup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B91037B-95D5-4D28-BD56-F374BC737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588" y="236220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en-US"/>
              <a:t>Sometimes you get lucky and can recover data for less than $200</a:t>
            </a:r>
          </a:p>
          <a:p>
            <a:pPr eaLnBrk="1" hangingPunct="1"/>
            <a:r>
              <a:rPr lang="en-US" altLang="en-US"/>
              <a:t>Sometimes you need a clean room and $1,000+ to recover data</a:t>
            </a:r>
          </a:p>
          <a:p>
            <a:pPr eaLnBrk="1" hangingPunct="1"/>
            <a:r>
              <a:rPr lang="en-US" altLang="en-US"/>
              <a:t>Sometimes data cannot be recovered at any price</a:t>
            </a:r>
            <a:br>
              <a:rPr lang="en-US" altLang="en-US"/>
            </a:br>
            <a:endParaRPr lang="en-US" altLang="en-US"/>
          </a:p>
          <a:p>
            <a:pPr marL="457200" lvl="1" indent="0" eaLnBrk="1" hangingPunct="1">
              <a:buFontTx/>
              <a:buNone/>
            </a:pPr>
            <a:endParaRPr lang="en-US" altLang="en-US"/>
          </a:p>
          <a:p>
            <a:pPr marL="457200" lvl="1" indent="0" eaLnBrk="1" hangingPunct="1">
              <a:buFontTx/>
              <a:buNone/>
            </a:pPr>
            <a:endParaRPr lang="en-US" altLang="en-US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88A08E89-8ADC-4FBB-B121-594B8D709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9812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5030009-EC07-4A36-B093-CE589291554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228600"/>
            <a:ext cx="8153400" cy="1470025"/>
          </a:xfrm>
        </p:spPr>
        <p:txBody>
          <a:bodyPr/>
          <a:lstStyle/>
          <a:p>
            <a:pPr eaLnBrk="1" hangingPunct="1"/>
            <a:r>
              <a:rPr lang="en-US" altLang="en-US"/>
              <a:t>Back Up and Recovery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8CFAF83-366D-4687-9428-F2D84A9294F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52578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/>
              <a:t>Sue Kayton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/>
              <a:t>October 2015</a:t>
            </a:r>
          </a:p>
        </p:txBody>
      </p:sp>
      <p:pic>
        <p:nvPicPr>
          <p:cNvPr id="24580" name="Picture 4" descr="vbimage">
            <a:extLst>
              <a:ext uri="{FF2B5EF4-FFF2-40B4-BE49-F238E27FC236}">
                <a16:creationId xmlns:a16="http://schemas.microsoft.com/office/drawing/2014/main" id="{C57292BF-90F3-4B5B-8F0C-2A6FC18A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5100"/>
            <a:ext cx="63246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ckup__Disaster_Recovery_Service_Page_Photo">
            <a:extLst>
              <a:ext uri="{FF2B5EF4-FFF2-40B4-BE49-F238E27FC236}">
                <a16:creationId xmlns:a16="http://schemas.microsoft.com/office/drawing/2014/main" id="{FC910265-D3B9-47B5-B7CF-38EECC18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FF729A8E-B2FE-43C5-93D1-A290708A0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We have a fireproof safe</a:t>
            </a:r>
          </a:p>
        </p:txBody>
      </p:sp>
      <p:pic>
        <p:nvPicPr>
          <p:cNvPr id="5123" name="Picture 1">
            <a:extLst>
              <a:ext uri="{FF2B5EF4-FFF2-40B4-BE49-F238E27FC236}">
                <a16:creationId xmlns:a16="http://schemas.microsoft.com/office/drawing/2014/main" id="{BD7C8683-37FC-40D4-8B68-7D2F35A2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7592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3F130-AC98-4DD1-A289-38A214B73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325563"/>
            <a:ext cx="37338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5">
            <a:extLst>
              <a:ext uri="{FF2B5EF4-FFF2-40B4-BE49-F238E27FC236}">
                <a16:creationId xmlns:a16="http://schemas.microsoft.com/office/drawing/2014/main" id="{79743B3E-F637-4FF7-A685-97A31B28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We had   a fireproof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62CD375-E4F0-4348-A459-03FF59BC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Where to back up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8F2ABB7-F8AE-495A-A299-C1C557DF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en-US"/>
              <a:t>On site (in house or office)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Off site (in safe deposit box, neighbor)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Cloud 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03EA62BD-21BF-49DB-81B9-FF946A1AE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C:\Users\Me\Desktop\dropbox_logo2.jpg">
            <a:extLst>
              <a:ext uri="{FF2B5EF4-FFF2-40B4-BE49-F238E27FC236}">
                <a16:creationId xmlns:a16="http://schemas.microsoft.com/office/drawing/2014/main" id="{5DA17818-5861-4CE8-AE76-3C4715DF4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7082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C:\Users\Me\Desktop\google_drive_logo_3963.png">
            <a:extLst>
              <a:ext uri="{FF2B5EF4-FFF2-40B4-BE49-F238E27FC236}">
                <a16:creationId xmlns:a16="http://schemas.microsoft.com/office/drawing/2014/main" id="{3A62883C-3392-4AF1-ACB1-D174B025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25900"/>
            <a:ext cx="3333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Me\Desktop\new-skydrive-logo1.png">
            <a:extLst>
              <a:ext uri="{FF2B5EF4-FFF2-40B4-BE49-F238E27FC236}">
                <a16:creationId xmlns:a16="http://schemas.microsoft.com/office/drawing/2014/main" id="{F2169E6C-094C-42B7-8513-6C72C6B2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3811588"/>
            <a:ext cx="4724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08D77A0E-AD9A-426A-8B63-6C7F2CA64F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9525"/>
            <a:ext cx="8229600" cy="1143000"/>
          </a:xfrm>
        </p:spPr>
        <p:txBody>
          <a:bodyPr/>
          <a:lstStyle/>
          <a:p>
            <a:r>
              <a:rPr lang="en-US" altLang="en-US" sz="6000" b="1"/>
              <a:t>Cloud storage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135E280-00B9-46B6-9654-30B8FA66856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761008C-1794-49E8-B7B4-D46B26426E82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7173" name="Picture 7" descr="C:\Users\Me\Desktop\dropbox-logo.png">
            <a:extLst>
              <a:ext uri="{FF2B5EF4-FFF2-40B4-BE49-F238E27FC236}">
                <a16:creationId xmlns:a16="http://schemas.microsoft.com/office/drawing/2014/main" id="{EC460582-CCAB-4FBC-AEE4-AEFF1A38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82738"/>
            <a:ext cx="23622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:\Users\Me\Desktop\overview_title.jpg">
            <a:extLst>
              <a:ext uri="{FF2B5EF4-FFF2-40B4-BE49-F238E27FC236}">
                <a16:creationId xmlns:a16="http://schemas.microsoft.com/office/drawing/2014/main" id="{3303CAB5-9412-421A-BE1A-B50038B6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297363"/>
            <a:ext cx="20193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4">
            <a:extLst>
              <a:ext uri="{FF2B5EF4-FFF2-40B4-BE49-F238E27FC236}">
                <a16:creationId xmlns:a16="http://schemas.microsoft.com/office/drawing/2014/main" id="{FF3B20CE-33A1-410C-A9FB-1260885F5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6" name="Picture 9" descr="C:\Users\Me\Desktop\google_drive_logo_3963.png">
            <a:extLst>
              <a:ext uri="{FF2B5EF4-FFF2-40B4-BE49-F238E27FC236}">
                <a16:creationId xmlns:a16="http://schemas.microsoft.com/office/drawing/2014/main" id="{74DBA94A-A4C3-4351-AF24-CEF2C893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14475"/>
            <a:ext cx="2944813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5820317-C62B-46B6-BD8F-0E4BC3DE1E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How to back up</a:t>
            </a: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AF8148BA-3F72-45AF-9E13-2A8C5AD27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6" name="Picture 5" descr="Computer-Networking">
            <a:extLst>
              <a:ext uri="{FF2B5EF4-FFF2-40B4-BE49-F238E27FC236}">
                <a16:creationId xmlns:a16="http://schemas.microsoft.com/office/drawing/2014/main" id="{3AEA3DE6-E38A-4157-A2D2-388B4E86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omputer-Networking2">
            <a:extLst>
              <a:ext uri="{FF2B5EF4-FFF2-40B4-BE49-F238E27FC236}">
                <a16:creationId xmlns:a16="http://schemas.microsoft.com/office/drawing/2014/main" id="{70B8CFC3-B8BB-4178-B972-2385B752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52EF9AD-D715-4205-859F-7E416C90B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Back up hardware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01C6F44-0598-4863-9227-19B9C884C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USB keychain drive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External portable hard drive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External hard drive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Network attached storage (NAS)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Windows desktop or server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8782D36A-384E-4DA9-9723-BCCA91208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0668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1" name="Picture 8" descr="Flash drive">
            <a:extLst>
              <a:ext uri="{FF2B5EF4-FFF2-40B4-BE49-F238E27FC236}">
                <a16:creationId xmlns:a16="http://schemas.microsoft.com/office/drawing/2014/main" id="{1237FBE0-C9DD-4F66-AA3B-13E296A3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447800"/>
            <a:ext cx="1219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C:\Users\Me\Desktop\22-165-483-Z01.jpg">
            <a:extLst>
              <a:ext uri="{FF2B5EF4-FFF2-40B4-BE49-F238E27FC236}">
                <a16:creationId xmlns:a16="http://schemas.microsoft.com/office/drawing/2014/main" id="{A97D8286-1E5F-41C3-975E-1EDDBCB7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76600"/>
            <a:ext cx="45291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C:\Users\Me\Desktop\toshiba_2tb_canvio_basic_usb_30_external_hard_drive_1.jpg">
            <a:extLst>
              <a:ext uri="{FF2B5EF4-FFF2-40B4-BE49-F238E27FC236}">
                <a16:creationId xmlns:a16="http://schemas.microsoft.com/office/drawing/2014/main" id="{048F5C92-DF62-4468-9479-510B852FB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40030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C:\Users\Me\Desktop\U12-42068_chiclet01x_er.jpg">
            <a:extLst>
              <a:ext uri="{FF2B5EF4-FFF2-40B4-BE49-F238E27FC236}">
                <a16:creationId xmlns:a16="http://schemas.microsoft.com/office/drawing/2014/main" id="{04B410DA-CF60-49C2-880F-793EC0B3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4419600"/>
            <a:ext cx="22177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8C5CA60-60DB-4F46-AE6F-01DF25B3EDC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Rotate backup drives</a:t>
            </a:r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23334D5E-3BC7-4EE3-B707-980DFB479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" name="Picture 7" descr="Rotating_USB_drives">
            <a:extLst>
              <a:ext uri="{FF2B5EF4-FFF2-40B4-BE49-F238E27FC236}">
                <a16:creationId xmlns:a16="http://schemas.microsoft.com/office/drawing/2014/main" id="{283B68BB-CBEF-4A02-9AA2-954F7FBD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5052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computer">
            <a:extLst>
              <a:ext uri="{FF2B5EF4-FFF2-40B4-BE49-F238E27FC236}">
                <a16:creationId xmlns:a16="http://schemas.microsoft.com/office/drawing/2014/main" id="{EEBBD450-330B-4F0B-ADE9-82172E80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21145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12">
            <a:extLst>
              <a:ext uri="{FF2B5EF4-FFF2-40B4-BE49-F238E27FC236}">
                <a16:creationId xmlns:a16="http://schemas.microsoft.com/office/drawing/2014/main" id="{C2C6A1FF-330D-4AC1-BAD4-EADBAD26D0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352800"/>
            <a:ext cx="609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7" name="Picture 13" descr="safe-deposit-box2">
            <a:extLst>
              <a:ext uri="{FF2B5EF4-FFF2-40B4-BE49-F238E27FC236}">
                <a16:creationId xmlns:a16="http://schemas.microsoft.com/office/drawing/2014/main" id="{BCEA4382-AC70-43A3-8CEA-002C6D5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5590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14">
            <a:extLst>
              <a:ext uri="{FF2B5EF4-FFF2-40B4-BE49-F238E27FC236}">
                <a16:creationId xmlns:a16="http://schemas.microsoft.com/office/drawing/2014/main" id="{ACF491E9-D765-4D74-AF6A-AF0D05FE75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590800"/>
            <a:ext cx="4572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9" name="Picture 15" descr="8466121-model-of-three-dimensions-family-house">
            <a:extLst>
              <a:ext uri="{FF2B5EF4-FFF2-40B4-BE49-F238E27FC236}">
                <a16:creationId xmlns:a16="http://schemas.microsoft.com/office/drawing/2014/main" id="{1585682F-3C79-4025-B330-438F9253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60985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Line 16">
            <a:extLst>
              <a:ext uri="{FF2B5EF4-FFF2-40B4-BE49-F238E27FC236}">
                <a16:creationId xmlns:a16="http://schemas.microsoft.com/office/drawing/2014/main" id="{BC410F82-E546-4FC1-B374-158F7B100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800600"/>
            <a:ext cx="685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502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Default Design</vt:lpstr>
      <vt:lpstr>Back Up and Recovery</vt:lpstr>
      <vt:lpstr>PowerPoint Presentation</vt:lpstr>
      <vt:lpstr>PowerPoint Presentation</vt:lpstr>
      <vt:lpstr>We have a fireproof safe</vt:lpstr>
      <vt:lpstr>Where to back up</vt:lpstr>
      <vt:lpstr>Cloud storage</vt:lpstr>
      <vt:lpstr>How to back up</vt:lpstr>
      <vt:lpstr>Back up hardware</vt:lpstr>
      <vt:lpstr>Rotate backup drives</vt:lpstr>
      <vt:lpstr>RAID or NAS devices</vt:lpstr>
      <vt:lpstr>NAS vs. external hard drive</vt:lpstr>
      <vt:lpstr>How often to back up</vt:lpstr>
      <vt:lpstr>Automatic backup ?</vt:lpstr>
      <vt:lpstr>Back up desktops and laptops</vt:lpstr>
      <vt:lpstr>Back up data, bookmarks, favorites, pictures, music, installers, etc.</vt:lpstr>
      <vt:lpstr>Outlook, Quicken, and QuickBooks</vt:lpstr>
      <vt:lpstr>Passwords and usernames</vt:lpstr>
      <vt:lpstr>Other things to back up</vt:lpstr>
      <vt:lpstr>PowerPoint Presentation</vt:lpstr>
      <vt:lpstr>System recovery options</vt:lpstr>
      <vt:lpstr>Data recovery</vt:lpstr>
      <vt:lpstr>Disaster recovery –  without a backup</vt:lpstr>
      <vt:lpstr>Back Up and Recovery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Care of Your Computer</dc:title>
  <dc:creator>Me</dc:creator>
  <cp:lastModifiedBy>Sue</cp:lastModifiedBy>
  <cp:revision>64</cp:revision>
  <dcterms:created xsi:type="dcterms:W3CDTF">2011-01-18T03:05:49Z</dcterms:created>
  <dcterms:modified xsi:type="dcterms:W3CDTF">2023-02-23T23:21:03Z</dcterms:modified>
</cp:coreProperties>
</file>