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90" r:id="rId4"/>
    <p:sldId id="291" r:id="rId5"/>
    <p:sldId id="261" r:id="rId6"/>
    <p:sldId id="298" r:id="rId7"/>
    <p:sldId id="324" r:id="rId8"/>
    <p:sldId id="323" r:id="rId9"/>
    <p:sldId id="292" r:id="rId10"/>
    <p:sldId id="258" r:id="rId11"/>
    <p:sldId id="311" r:id="rId12"/>
    <p:sldId id="326" r:id="rId13"/>
    <p:sldId id="276" r:id="rId14"/>
    <p:sldId id="310" r:id="rId15"/>
    <p:sldId id="267" r:id="rId16"/>
    <p:sldId id="327" r:id="rId17"/>
    <p:sldId id="312" r:id="rId18"/>
    <p:sldId id="329" r:id="rId19"/>
    <p:sldId id="328" r:id="rId20"/>
    <p:sldId id="277" r:id="rId21"/>
    <p:sldId id="293" r:id="rId22"/>
    <p:sldId id="321" r:id="rId23"/>
    <p:sldId id="300" r:id="rId24"/>
    <p:sldId id="313" r:id="rId25"/>
    <p:sldId id="322" r:id="rId26"/>
    <p:sldId id="294" r:id="rId27"/>
    <p:sldId id="316" r:id="rId28"/>
    <p:sldId id="317" r:id="rId29"/>
    <p:sldId id="330" r:id="rId30"/>
    <p:sldId id="319" r:id="rId31"/>
    <p:sldId id="325" r:id="rId32"/>
    <p:sldId id="318" r:id="rId33"/>
    <p:sldId id="320" r:id="rId34"/>
    <p:sldId id="315" r:id="rId35"/>
    <p:sldId id="314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0" autoAdjust="0"/>
    <p:restoredTop sz="94660"/>
  </p:normalViewPr>
  <p:slideViewPr>
    <p:cSldViewPr>
      <p:cViewPr varScale="1">
        <p:scale>
          <a:sx n="111" d="100"/>
          <a:sy n="111" d="100"/>
        </p:scale>
        <p:origin x="7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D65DE6-895F-48E1-8AA0-74CB5D5B1A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41CF9-0B7F-4A2C-A65D-EE09407FEF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cs typeface="Arial" charset="0"/>
              </a:defRPr>
            </a:lvl1pPr>
          </a:lstStyle>
          <a:p>
            <a:pPr>
              <a:defRPr/>
            </a:pPr>
            <a:fld id="{E468305E-EA5A-41BE-939B-A67972F269B1}" type="datetimeFigureOut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AA05D4D-CC20-4F4A-8230-832C486627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77B38D-1E54-4909-B636-6E326692A4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D8C7-960D-4EF0-9B0E-37B0809FAE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C4E6C-EB98-4A72-B9D8-849D491780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4145D62-1D86-4605-8491-A3BE678B7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C1E28-50EF-4721-A110-EFFC8491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4E01-BF75-412B-BD55-74384D5A5C4D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187B6-2195-4297-A097-57EFB4F55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655B0-67A6-4DA7-9C6C-F6BDF56B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D105-4378-48DE-83E5-A646319EB8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9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C264-C22C-4F83-9616-C806BEC1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CFFE-23E7-4641-ADB8-6327046A8A95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4911D-C3BA-47C0-9E7C-3E431DEA8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64303-480D-4CBA-9BA6-65344C43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8F89-5938-4547-88C2-5B09B2E405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3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5E6BB-93AB-4CB3-8130-7523ED4A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422F-2509-4373-917F-D0A28CAE4992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19B34-41B5-4238-801D-1A95EE8C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50B11-ED74-4C70-97CF-BCD7BD69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FDE22-D630-462A-9BDE-3A68CD24B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681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10FCA-01FF-4270-9794-7590C5CA3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9183-3590-4F82-94A6-E319FF2E216E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9601-3A24-43FA-BD36-6074C648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BBDC0-2C2E-4835-A421-35DBD06D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42CF-084A-4827-B028-B52F19D33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277FE-9E3F-4267-B41E-62CEA955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E401-5CC4-414E-B60F-CC8457B120B9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8533-6FE2-4D23-98FC-584F2B3D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90905-07F2-4E4D-AE1A-8C6F1E52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7F30-375C-4AEC-AF97-5AA038567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6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02856C-CD68-468C-87AC-825365F7C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FA0F-1BDD-41A6-9046-8C87A69640B7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E3EC14-22BB-4F1F-878A-2994ABFD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456EAF-E0B4-46F7-BBE7-3A833647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09A3-1841-4669-A13F-8E5CC12E7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41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7EED3CE-DD7F-4B45-9BDC-854C3BFB3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1A51-4AF0-4424-AF3B-E86341D46F36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CC8525-20C6-4019-BAA3-96B4FE18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036E87-2D0C-408C-98AC-AA9A371B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3A9E1-2D7B-4609-8B6C-D21A86E9A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3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D5BE92-6760-473A-B122-E976D02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A3C4-CBE7-4FEA-9AF9-127155986724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8CBA86-474E-455C-9AA2-6EC8C218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0CCB0A-9CED-485D-B3C7-A76B9508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C957-D95B-49FD-8259-144EE58E4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3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459E1A-2C0A-458B-AC86-0D916CCB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F555-BF69-4107-B352-261A07F4AA5C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B671B3-1F56-4154-B1CE-F04732AD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78B04-4680-48FD-84B9-14B83A54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26A1-88A9-4004-BA10-A6E1D0C18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22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44D0A-81BE-4FD4-8E85-8562477F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9C07-DECD-447C-8DF5-50B56527B5AA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22C715-19AB-4BE1-BF21-42384985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42837A-F1DD-4095-B257-D4FCAD96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4020-8E76-4F30-9467-219230E8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04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9025FB-2144-4A37-B096-BD14BCF1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9758D-D016-48C0-B856-6FA74C53EF29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60B712-7413-4AC2-9D5D-B4C7D96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454B6-EE27-4B9E-80EE-C3DD0E6A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737E-E969-48ED-AB81-20D51327BF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42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C664A6-23F0-4386-85AA-15EE347C92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9B8A05C-8D45-466A-A7C4-D17BFB88A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76482-2FC4-491F-A61D-E750D9A11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2AF9E6-8D65-4631-AEFC-540DD94A5160}" type="datetime1">
              <a:rPr lang="en-US"/>
              <a:pPr>
                <a:defRPr/>
              </a:pPr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FA95B-715A-4603-A2E1-D3A1734AE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5B9-0128-4B48-9229-A6912538C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DBD4C70-AFBF-4D56-8804-DD94314AF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privacybadger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s://www.eff.org/https-everywhe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duckduckgo.com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bdeck8u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ayton@alum.mit.edu" TargetMode="External"/><Relationship Id="rId2" Type="http://schemas.openxmlformats.org/officeDocument/2006/relationships/hyperlink" Target="http://www.suekayton.com/backupbibl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6p9cp47y" TargetMode="External"/><Relationship Id="rId4" Type="http://schemas.openxmlformats.org/officeDocument/2006/relationships/hyperlink" Target="https://tinyurl.com/3p3kkvbv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e\Desktop\privacy.jpg">
            <a:extLst>
              <a:ext uri="{FF2B5EF4-FFF2-40B4-BE49-F238E27FC236}">
                <a16:creationId xmlns:a16="http://schemas.microsoft.com/office/drawing/2014/main" id="{D3487D39-F6AD-4970-86B7-A32A46889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CA984B5D-98CE-4D25-908D-8B7275BA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Security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privacy</a:t>
            </a:r>
          </a:p>
        </p:txBody>
      </p:sp>
      <p:sp>
        <p:nvSpPr>
          <p:cNvPr id="3076" name="TextBox 1">
            <a:extLst>
              <a:ext uri="{FF2B5EF4-FFF2-40B4-BE49-F238E27FC236}">
                <a16:creationId xmlns:a16="http://schemas.microsoft.com/office/drawing/2014/main" id="{B3A130BD-D496-4DB6-BBF2-492101DFE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Sue Kayton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February 2023</a:t>
            </a: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DB56ECA2-3C0F-4A85-98F1-EB7DB0CA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37D7C4-BFA8-4264-81A2-7F5078C67B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567548E7-CEA6-4BBC-B95B-7765D1A98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1">
            <a:extLst>
              <a:ext uri="{FF2B5EF4-FFF2-40B4-BE49-F238E27FC236}">
                <a16:creationId xmlns:a16="http://schemas.microsoft.com/office/drawing/2014/main" id="{7C4368F6-A59E-45F2-8343-BBDE4B09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46551F-B5DB-455B-8A68-A3298570CAF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E77E8E0-E128-4A14-97E8-DCBB9E630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72075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Stop and look.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Be vigilant.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8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id="{3511FE29-76A3-490D-961C-51DDBB3A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B5E48F-180B-4466-88A2-3DC5844F86E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14F07AC3-BE3A-4093-96FB-C9F1C9DF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79583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F01EAC44-48F0-400F-937E-6A27333ED9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C0EC40-E99A-49D6-8B56-5F95E0C410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D2CA78A2-A820-4A64-82AE-0167269E4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0"/>
            <a:ext cx="585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\Desktop\images.png">
            <a:extLst>
              <a:ext uri="{FF2B5EF4-FFF2-40B4-BE49-F238E27FC236}">
                <a16:creationId xmlns:a16="http://schemas.microsoft.com/office/drawing/2014/main" id="{0577FCD0-BE0C-4632-9D19-EE3ACF5A8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34925"/>
            <a:ext cx="7772400" cy="101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1">
            <a:extLst>
              <a:ext uri="{FF2B5EF4-FFF2-40B4-BE49-F238E27FC236}">
                <a16:creationId xmlns:a16="http://schemas.microsoft.com/office/drawing/2014/main" id="{FDF637DC-A407-4843-8EFF-2BFD8C14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F5FE57-410B-4B1D-8718-9BC16FD727B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2">
            <a:extLst>
              <a:ext uri="{FF2B5EF4-FFF2-40B4-BE49-F238E27FC236}">
                <a16:creationId xmlns:a16="http://schemas.microsoft.com/office/drawing/2014/main" id="{592EC331-0871-4FDE-A930-6FEB51D2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B36E47-8CFE-435E-9BF6-8A89FE2AFBE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6387" name="Picture 4">
            <a:extLst>
              <a:ext uri="{FF2B5EF4-FFF2-40B4-BE49-F238E27FC236}">
                <a16:creationId xmlns:a16="http://schemas.microsoft.com/office/drawing/2014/main" id="{906FBB82-28EB-4218-9DB3-E346A9A70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0"/>
            <a:ext cx="64770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>
            <a:extLst>
              <a:ext uri="{FF2B5EF4-FFF2-40B4-BE49-F238E27FC236}">
                <a16:creationId xmlns:a16="http://schemas.microsoft.com/office/drawing/2014/main" id="{A903C4BC-DBA2-436B-B64C-9281FC69E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88913"/>
            <a:ext cx="227488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>
            <a:extLst>
              <a:ext uri="{FF2B5EF4-FFF2-40B4-BE49-F238E27FC236}">
                <a16:creationId xmlns:a16="http://schemas.microsoft.com/office/drawing/2014/main" id="{02622244-2458-4602-B8DF-45C946E4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502150"/>
            <a:ext cx="2274887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>
            <a:extLst>
              <a:ext uri="{FF2B5EF4-FFF2-40B4-BE49-F238E27FC236}">
                <a16:creationId xmlns:a16="http://schemas.microsoft.com/office/drawing/2014/main" id="{C02C2FA1-641E-44FC-BC10-48F61ECC2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2225"/>
            <a:ext cx="18589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814C8AA5-E8CC-4C63-ABD2-A2F8789D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0"/>
            <a:ext cx="5915025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1">
            <a:extLst>
              <a:ext uri="{FF2B5EF4-FFF2-40B4-BE49-F238E27FC236}">
                <a16:creationId xmlns:a16="http://schemas.microsoft.com/office/drawing/2014/main" id="{013C7B26-FB6C-4A6F-8D34-71BDBD55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D7336-FB3F-4AB9-A090-B604BFE0BBF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182D81F7-F262-4413-A067-2A7ACF81F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D4DA8-0045-4C60-826A-41D49DA6A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36D03C14-2AD4-4B6F-A382-C9EE9E7D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Phishing emails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AD62A5C8-0D6E-4FE1-829A-01BD5CAB3D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0D77FF03-686E-49C3-B0C0-8F2F1EE4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1188"/>
            <a:ext cx="857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00723187-F1E2-4207-B4F6-CC8A95126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96830A-8BA4-41CB-B3B6-0753EF7D3DA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01BBA428-345A-495B-926E-5B6295918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6BFE49B-19C5-4AD1-A78A-0E13EF10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20925"/>
            <a:ext cx="30480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Scam letters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335E8154-5C4C-439B-AA28-58B3FBB94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2522A5-AF7A-4B34-9DE2-957FF11D065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6683D836-290B-4670-B052-3E77F830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3025"/>
            <a:ext cx="510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C1F37-EEE1-416E-8527-A3B68800A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90800"/>
            <a:ext cx="3505632" cy="3434811"/>
          </a:xfrm>
          <a:prstGeom prst="rect">
            <a:avLst/>
          </a:prstGeom>
        </p:spPr>
      </p:pic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9BC2E5B5-0A6A-485D-AA51-E7094C85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4634CA-E803-45DB-AC58-605F34F4B96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1507" name="Title 1">
            <a:extLst>
              <a:ext uri="{FF2B5EF4-FFF2-40B4-BE49-F238E27FC236}">
                <a16:creationId xmlns:a16="http://schemas.microsoft.com/office/drawing/2014/main" id="{33998723-AF15-4EF0-8144-7653941D9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3048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Scam phone calls</a:t>
            </a:r>
          </a:p>
        </p:txBody>
      </p:sp>
      <p:sp>
        <p:nvSpPr>
          <p:cNvPr id="21508" name="Line 4">
            <a:extLst>
              <a:ext uri="{FF2B5EF4-FFF2-40B4-BE49-F238E27FC236}">
                <a16:creationId xmlns:a16="http://schemas.microsoft.com/office/drawing/2014/main" id="{2D6C6E81-E41A-4BAF-A005-609771C36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23F247-56BA-4D70-92C8-319F45FC5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951038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HANG UP immediately if you get a phone call from a scammer pretending to be: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IRS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Any computer company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Anything about computer security</a:t>
            </a: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>
            <a:extLst>
              <a:ext uri="{FF2B5EF4-FFF2-40B4-BE49-F238E27FC236}">
                <a16:creationId xmlns:a16="http://schemas.microsoft.com/office/drawing/2014/main" id="{B6DDBB54-8AEB-46C6-9C2F-D3D6457E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8B6889-C2D7-4923-8452-5CFACBA578A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792EEAE2-A3F6-41D7-9177-28E2DE5A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763"/>
            <a:ext cx="78105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BE2E404-0C45-4E7B-BB45-1601D0D0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Security Add-ons for Browser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9510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HTTPS Everywhere (Chrome/Firefox)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https://www.eff.org/https-everywhere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Privacy Badger (Chrome/Firefox)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https://www.eff.org/privacybadger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DuckDuckGo search (all browsers)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https://duckduckgo.com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Georgia" panose="02040502050405020303" pitchFamily="18" charset="0"/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E48AE2ED-73B6-4285-B177-F340FA3BE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Slide Number Placeholder 1">
            <a:extLst>
              <a:ext uri="{FF2B5EF4-FFF2-40B4-BE49-F238E27FC236}">
                <a16:creationId xmlns:a16="http://schemas.microsoft.com/office/drawing/2014/main" id="{4AFF672C-39A8-4315-90CB-0809FDAB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094B1-3222-419A-AEF0-19ECC1C54BD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4" name="Picture 4" descr="Privacy Badger">
            <a:extLst>
              <a:ext uri="{FF2B5EF4-FFF2-40B4-BE49-F238E27FC236}">
                <a16:creationId xmlns:a16="http://schemas.microsoft.com/office/drawing/2014/main" id="{21B4C4DD-D7F4-4201-9291-70844484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3505200"/>
            <a:ext cx="21336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s://www.eff.org/files/https-everywhere-banner.png">
            <a:extLst>
              <a:ext uri="{FF2B5EF4-FFF2-40B4-BE49-F238E27FC236}">
                <a16:creationId xmlns:a16="http://schemas.microsoft.com/office/drawing/2014/main" id="{99E19943-7049-4F36-89DA-25C1C63B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44750"/>
            <a:ext cx="22542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>
            <a:extLst>
              <a:ext uri="{FF2B5EF4-FFF2-40B4-BE49-F238E27FC236}">
                <a16:creationId xmlns:a16="http://schemas.microsoft.com/office/drawing/2014/main" id="{55EDFD7F-C2A7-4156-AF02-17B2514CB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7526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6353BE76-2C96-4F32-9B13-64DA50B0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Passwords</a:t>
            </a:r>
          </a:p>
        </p:txBody>
      </p:sp>
      <p:sp>
        <p:nvSpPr>
          <p:cNvPr id="23555" name="Slide Number Placeholder 2">
            <a:extLst>
              <a:ext uri="{FF2B5EF4-FFF2-40B4-BE49-F238E27FC236}">
                <a16:creationId xmlns:a16="http://schemas.microsoft.com/office/drawing/2014/main" id="{365E3014-2D58-4298-BCA0-2910E283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466BAC-645B-41D7-9752-9FA127A706E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>
            <a:extLst>
              <a:ext uri="{FF2B5EF4-FFF2-40B4-BE49-F238E27FC236}">
                <a16:creationId xmlns:a16="http://schemas.microsoft.com/office/drawing/2014/main" id="{E5A6557A-3694-4069-AC03-805AFF4E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5ABD1F-E771-4E4B-A80F-A1F24635F67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B7D4E724-E9B1-485A-A488-87864461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183AA845-9021-40FE-8B06-BD4DF69D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2587D5-E2F1-47DE-B3AE-AD2E357DAA2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5603" name="Picture 2" descr="C:\Users\Me\Documents\Sue\Computer geek\PowerPoints and videos\Funeral casket password.jpg">
            <a:extLst>
              <a:ext uri="{FF2B5EF4-FFF2-40B4-BE49-F238E27FC236}">
                <a16:creationId xmlns:a16="http://schemas.microsoft.com/office/drawing/2014/main" id="{2B632D25-CC74-4A43-8D0A-05702699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934200" cy="651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E03F6F4-0678-499A-951F-4EA5025A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Password list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A994BAF-D0C5-4640-9FB0-53AA8607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5" y="1951038"/>
            <a:ext cx="8229600" cy="4525962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Include all usernames and passwords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Include unlock codes for phones and tablets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Make sure it’s legible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Give a copy to trusted friend, family member, or your lawyer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Update as needed</a:t>
            </a:r>
          </a:p>
          <a:p>
            <a:endParaRPr lang="en-US" altLang="en-US">
              <a:latin typeface="Georgia" panose="02040502050405020303" pitchFamily="18" charset="0"/>
            </a:endParaRPr>
          </a:p>
        </p:txBody>
      </p:sp>
      <p:sp>
        <p:nvSpPr>
          <p:cNvPr id="26628" name="Line 4">
            <a:extLst>
              <a:ext uri="{FF2B5EF4-FFF2-40B4-BE49-F238E27FC236}">
                <a16:creationId xmlns:a16="http://schemas.microsoft.com/office/drawing/2014/main" id="{1E22B117-DA25-44B5-9A41-D36EC0C755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5240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Slide Number Placeholder 1">
            <a:extLst>
              <a:ext uri="{FF2B5EF4-FFF2-40B4-BE49-F238E27FC236}">
                <a16:creationId xmlns:a16="http://schemas.microsoft.com/office/drawing/2014/main" id="{29093755-11BC-4AC6-9635-67140BFC0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7C3171-FE3E-4AF5-B2FB-30F14298642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2">
            <a:extLst>
              <a:ext uri="{FF2B5EF4-FFF2-40B4-BE49-F238E27FC236}">
                <a16:creationId xmlns:a16="http://schemas.microsoft.com/office/drawing/2014/main" id="{122A959C-E108-4E66-9D39-D333B6E5C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7E2CC1-F771-4F61-AAC6-8008EE4124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7651" name="Title 2">
            <a:extLst>
              <a:ext uri="{FF2B5EF4-FFF2-40B4-BE49-F238E27FC236}">
                <a16:creationId xmlns:a16="http://schemas.microsoft.com/office/drawing/2014/main" id="{F1913CFA-3D2B-4D0D-9BBF-BF9BCB48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Sample password list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1AA14608-8420-43B4-A6A0-8721E543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1238"/>
            <a:ext cx="109474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8B92389-7296-4DE1-A980-4CCF474E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Storing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data safely</a:t>
            </a:r>
          </a:p>
        </p:txBody>
      </p:sp>
      <p:sp>
        <p:nvSpPr>
          <p:cNvPr id="28675" name="Slide Number Placeholder 2">
            <a:extLst>
              <a:ext uri="{FF2B5EF4-FFF2-40B4-BE49-F238E27FC236}">
                <a16:creationId xmlns:a16="http://schemas.microsoft.com/office/drawing/2014/main" id="{AD0CADE4-928B-4676-85D7-02B345F4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95CF9-7BB7-4519-8043-A658E213B1D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06A4A22F-B685-40E5-837B-1B9C154DB4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90C32C-32E0-477B-AFB0-C4FEF68D8CC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699" name="Picture 4" descr="Backup__Disaster_Recovery_Service_Page_Photo">
            <a:extLst>
              <a:ext uri="{FF2B5EF4-FFF2-40B4-BE49-F238E27FC236}">
                <a16:creationId xmlns:a16="http://schemas.microsoft.com/office/drawing/2014/main" id="{B4403975-8327-45A9-AC46-666D030C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FA553267-3119-451A-AE06-8F8BC3AC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Where to back up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3A3674AA-7EFC-4A90-9E6D-C30243C0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On site (in your residence or office)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Off site (in safe deposit box, neighbor)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the cloud (</a:t>
            </a:r>
            <a:r>
              <a:rPr lang="en-US" altLang="en-US" b="1" u="sng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2F184BD-A9C5-4F51-824F-2D1158CAE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53487-9ECF-4838-B0F6-97E47F658A6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5" name="Line 4">
            <a:extLst>
              <a:ext uri="{FF2B5EF4-FFF2-40B4-BE49-F238E27FC236}">
                <a16:creationId xmlns:a16="http://schemas.microsoft.com/office/drawing/2014/main" id="{9C7DBED0-BA95-44B4-83E3-B80965490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DBC77A25-609D-4640-BF93-0FBE02D71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2209800"/>
            <a:ext cx="4010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>
            <a:extLst>
              <a:ext uri="{FF2B5EF4-FFF2-40B4-BE49-F238E27FC236}">
                <a16:creationId xmlns:a16="http://schemas.microsoft.com/office/drawing/2014/main" id="{14BEBE8C-368D-4D7E-835D-77914235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What to back up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6A6BC93-6A65-4517-B6DC-B8A2B8955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676400"/>
            <a:ext cx="8229600" cy="43735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Contact </a:t>
            </a: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list from </a:t>
            </a: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Pictures on phone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Pictures on computer</a:t>
            </a:r>
          </a:p>
          <a:p>
            <a:pPr eaLnBrk="1" hangingPunct="1">
              <a:defRPr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Anything else important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id="{702DD520-B1E3-49ED-AEE9-CA0E7FE84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445245-AD6D-4958-AF9C-D852EF93A52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1750" name="Line 4">
            <a:extLst>
              <a:ext uri="{FF2B5EF4-FFF2-40B4-BE49-F238E27FC236}">
                <a16:creationId xmlns:a16="http://schemas.microsoft.com/office/drawing/2014/main" id="{83AD2E69-D866-46B7-BBF7-70B14445D2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12954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DEEAA04-A7E9-4F11-94A1-32CEA3D1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Types of security</a:t>
            </a:r>
          </a:p>
        </p:txBody>
      </p:sp>
      <p:sp>
        <p:nvSpPr>
          <p:cNvPr id="5123" name="Slide Number Placeholder 4">
            <a:extLst>
              <a:ext uri="{FF2B5EF4-FFF2-40B4-BE49-F238E27FC236}">
                <a16:creationId xmlns:a16="http://schemas.microsoft.com/office/drawing/2014/main" id="{C282C34F-2751-488A-AF9E-7D4AE536A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183D0B-9311-487F-B3EE-96BAD976E1C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A22E2D95-B9CB-416C-8B46-4A6F839A9096}"/>
              </a:ext>
            </a:extLst>
          </p:cNvPr>
          <p:cNvSpPr txBox="1">
            <a:spLocks/>
          </p:cNvSpPr>
          <p:nvPr/>
        </p:nvSpPr>
        <p:spPr bwMode="auto">
          <a:xfrm>
            <a:off x="304800" y="1235075"/>
            <a:ext cx="8686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u="sng">
                <a:latin typeface="Arial" panose="020B0604020202020204" pitchFamily="34" charset="0"/>
              </a:rPr>
              <a:t>INFECTION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Be careful where you click!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Viruses, malicious programs and other malware</a:t>
            </a:r>
          </a:p>
          <a:p>
            <a:pPr eaLnBrk="1" hangingPunct="1"/>
            <a:r>
              <a:rPr lang="en-US" altLang="en-US" b="1" u="sng">
                <a:latin typeface="Arial" panose="020B0604020202020204" pitchFamily="34" charset="0"/>
              </a:rPr>
              <a:t>SNOOPING</a:t>
            </a:r>
            <a:endParaRPr lang="en-US" altLang="en-US">
              <a:latin typeface="Arial" panose="020B0604020202020204" pitchFamily="34" charset="0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Don’t use open WiFi networks</a:t>
            </a:r>
          </a:p>
          <a:p>
            <a:pPr eaLnBrk="1" hangingPunct="1"/>
            <a:r>
              <a:rPr lang="en-US" altLang="en-US" b="1" u="sng">
                <a:latin typeface="Arial" panose="020B0604020202020204" pitchFamily="34" charset="0"/>
              </a:rPr>
              <a:t>PASSWORDS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Keep them safe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Don’t re-use the same password</a:t>
            </a:r>
          </a:p>
          <a:p>
            <a:pPr eaLnBrk="1" hangingPunct="1"/>
            <a:r>
              <a:rPr lang="en-US" altLang="en-US" b="1" u="sng">
                <a:latin typeface="Arial" panose="020B0604020202020204" pitchFamily="34" charset="0"/>
              </a:rPr>
              <a:t>FILES AND DATA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Back them up</a:t>
            </a:r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3117BE11-AC0B-4FCB-AB77-8FD93B009B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" y="990600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587BB93E-E8E4-4500-92A1-8697E6374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D5D089-ECC1-4DFE-BFB6-8C6B95C3C65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2771" name="Title 1">
            <a:extLst>
              <a:ext uri="{FF2B5EF4-FFF2-40B4-BE49-F238E27FC236}">
                <a16:creationId xmlns:a16="http://schemas.microsoft.com/office/drawing/2014/main" id="{59B108D9-ED25-4B34-A336-0B031A513253}"/>
              </a:ext>
            </a:extLst>
          </p:cNvPr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Automatic backup to the cloud </a:t>
            </a:r>
          </a:p>
        </p:txBody>
      </p:sp>
      <p:grpSp>
        <p:nvGrpSpPr>
          <p:cNvPr id="32772" name="Group 11">
            <a:extLst>
              <a:ext uri="{FF2B5EF4-FFF2-40B4-BE49-F238E27FC236}">
                <a16:creationId xmlns:a16="http://schemas.microsoft.com/office/drawing/2014/main" id="{BEBB1957-9456-4308-8507-0E7B0A16A30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782763"/>
            <a:ext cx="8345488" cy="4959350"/>
            <a:chOff x="484517" y="1443517"/>
            <a:chExt cx="8345158" cy="4959350"/>
          </a:xfrm>
        </p:grpSpPr>
        <p:pic>
          <p:nvPicPr>
            <p:cNvPr id="32774" name="Picture 11" descr="houseshaking">
              <a:extLst>
                <a:ext uri="{FF2B5EF4-FFF2-40B4-BE49-F238E27FC236}">
                  <a16:creationId xmlns:a16="http://schemas.microsoft.com/office/drawing/2014/main" id="{A8B466AE-DD65-47A3-8D7C-6955AC716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600200"/>
              <a:ext cx="2352675" cy="185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15" descr="fire">
              <a:extLst>
                <a:ext uri="{FF2B5EF4-FFF2-40B4-BE49-F238E27FC236}">
                  <a16:creationId xmlns:a16="http://schemas.microsoft.com/office/drawing/2014/main" id="{7CBF42A3-F779-40AE-AED6-E5836FB1B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810000"/>
              <a:ext cx="1793875" cy="258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8" descr="computer">
              <a:extLst>
                <a:ext uri="{FF2B5EF4-FFF2-40B4-BE49-F238E27FC236}">
                  <a16:creationId xmlns:a16="http://schemas.microsoft.com/office/drawing/2014/main" id="{9397440A-FA35-4E5C-9F4D-5409E60E1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17" y="4491517"/>
              <a:ext cx="2114550" cy="191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Line 9">
              <a:extLst>
                <a:ext uri="{FF2B5EF4-FFF2-40B4-BE49-F238E27FC236}">
                  <a16:creationId xmlns:a16="http://schemas.microsoft.com/office/drawing/2014/main" id="{A9350FBD-46CE-4A6F-9863-39FDFFB5BB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2317" y="5405917"/>
              <a:ext cx="914400" cy="76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2778" name="Picture 13" descr="burglar">
              <a:extLst>
                <a:ext uri="{FF2B5EF4-FFF2-40B4-BE49-F238E27FC236}">
                  <a16:creationId xmlns:a16="http://schemas.microsoft.com/office/drawing/2014/main" id="{37933D43-8701-4588-86F7-8B3A0BC6CE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317" y="2129317"/>
              <a:ext cx="2727325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14" descr="cartoon-raindrops-160">
              <a:extLst>
                <a:ext uri="{FF2B5EF4-FFF2-40B4-BE49-F238E27FC236}">
                  <a16:creationId xmlns:a16="http://schemas.microsoft.com/office/drawing/2014/main" id="{1D182C34-B33F-4DA7-B4BE-347298FBB1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317" y="1443517"/>
              <a:ext cx="1577975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18" descr="C:\Users\Me\Desktop\U12-42068_chiclet01x_er.jpg">
              <a:extLst>
                <a:ext uri="{FF2B5EF4-FFF2-40B4-BE49-F238E27FC236}">
                  <a16:creationId xmlns:a16="http://schemas.microsoft.com/office/drawing/2014/main" id="{D1A2F46D-A68F-4EFB-AEB8-C8698525A8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317" y="4720117"/>
              <a:ext cx="1281113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3" name="Line 4">
            <a:extLst>
              <a:ext uri="{FF2B5EF4-FFF2-40B4-BE49-F238E27FC236}">
                <a16:creationId xmlns:a16="http://schemas.microsoft.com/office/drawing/2014/main" id="{49381EF6-5D51-4801-8B03-E5FF65E8F6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1600200"/>
            <a:ext cx="78486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AEF2E6D5-E022-47ED-807B-458CCB80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B7A121-25C1-4029-AC16-DD3DF03B135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3795" name="TextBox 4">
            <a:extLst>
              <a:ext uri="{FF2B5EF4-FFF2-40B4-BE49-F238E27FC236}">
                <a16:creationId xmlns:a16="http://schemas.microsoft.com/office/drawing/2014/main" id="{30619C10-D34F-487D-AE4E-9736A38CD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96850"/>
            <a:ext cx="74676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Google Drive </a:t>
            </a:r>
            <a:r>
              <a:rPr lang="en-US" altLang="en-US" sz="2800">
                <a:latin typeface="Arial" panose="020B0604020202020204" pitchFamily="34" charset="0"/>
              </a:rPr>
              <a:t>(Google One)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                    Dropbox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Microsoft OneDrive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(included with Office 365)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                iCloud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                          (not recommended for data)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33796" name="Picture 6" descr="D:\User libraries\Desktop\drive.png">
            <a:extLst>
              <a:ext uri="{FF2B5EF4-FFF2-40B4-BE49-F238E27FC236}">
                <a16:creationId xmlns:a16="http://schemas.microsoft.com/office/drawing/2014/main" id="{AA4939F9-315A-4705-87FC-ED397257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114300"/>
            <a:ext cx="14446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D:\User libraries\Desktop\vVG0QfIn_400x400.jpg">
            <a:extLst>
              <a:ext uri="{FF2B5EF4-FFF2-40B4-BE49-F238E27FC236}">
                <a16:creationId xmlns:a16="http://schemas.microsoft.com/office/drawing/2014/main" id="{D9E34B0B-3F79-42CD-A879-AD6A2FED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52600"/>
            <a:ext cx="114935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D:\User libraries\Desktop\iCloud-Icon.png">
            <a:extLst>
              <a:ext uri="{FF2B5EF4-FFF2-40B4-BE49-F238E27FC236}">
                <a16:creationId xmlns:a16="http://schemas.microsoft.com/office/drawing/2014/main" id="{2EEDD0FD-9D06-47ED-A281-BED52BBE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5278438"/>
            <a:ext cx="1330325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 descr="D:\User libraries\Desktop\onedrivelogo-100709227-large.jpg">
            <a:extLst>
              <a:ext uri="{FF2B5EF4-FFF2-40B4-BE49-F238E27FC236}">
                <a16:creationId xmlns:a16="http://schemas.microsoft.com/office/drawing/2014/main" id="{A12EA010-78FE-4483-BA8D-BFFD5B26E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3429000"/>
            <a:ext cx="241617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1788C368-9B86-46E2-89AC-DEACB0736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5BB1A1-DB57-4FC2-8A0D-2BD058DFFAB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911C1FE9-41E8-4526-8085-A91FAB84CFF3}"/>
              </a:ext>
            </a:extLst>
          </p:cNvPr>
          <p:cNvSpPr txBox="1">
            <a:spLocks/>
          </p:cNvSpPr>
          <p:nvPr/>
        </p:nvSpPr>
        <p:spPr bwMode="auto">
          <a:xfrm>
            <a:off x="395288" y="4572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Back up other important information</a:t>
            </a: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F8ACDE21-D03E-4226-B3AC-2FE201B2A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588" y="1981200"/>
            <a:ext cx="830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Content Placeholder 2">
            <a:extLst>
              <a:ext uri="{FF2B5EF4-FFF2-40B4-BE49-F238E27FC236}">
                <a16:creationId xmlns:a16="http://schemas.microsoft.com/office/drawing/2014/main" id="{3646E058-8178-4616-8013-6C4644259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171700"/>
            <a:ext cx="85344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Location of financial accounts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Name of lawyer and accountant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Location of will, trust and other papers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Numerous other items</a:t>
            </a: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 this handy template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https://tinyurl.com/bdeck8u4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Send to family member, lawyer, or trusted friend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8A223E55-4ABE-450E-A0F5-29A90545B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86B1C3-F216-4948-94F0-351D67B5FBB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5843" name="Picture 3">
            <a:extLst>
              <a:ext uri="{FF2B5EF4-FFF2-40B4-BE49-F238E27FC236}">
                <a16:creationId xmlns:a16="http://schemas.microsoft.com/office/drawing/2014/main" id="{9817CCA4-2ABC-422B-AB1C-2A881DF99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04800"/>
            <a:ext cx="738505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1BA6CB6-DF0E-4982-8A69-4C423CF8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1143000"/>
          </a:xfrm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7A147798-8535-483B-9FF7-CE1D1D4E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155098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Read the Backup Bible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www.suekayton.com/backupbible.htm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Contact Sue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Kayton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The Computer Doctor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kayton@alum.mit.edu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(650) 853-1711</a:t>
            </a:r>
          </a:p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Download this presentation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PPT format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https://tinyurl.com/3p3kkvbv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In PDF format 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https://tinyurl.com/6p9cp47y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Line 4">
            <a:extLst>
              <a:ext uri="{FF2B5EF4-FFF2-40B4-BE49-F238E27FC236}">
                <a16:creationId xmlns:a16="http://schemas.microsoft.com/office/drawing/2014/main" id="{742F1C36-EE50-4094-80B7-3C592F7C5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198563"/>
            <a:ext cx="80010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B149A896-5255-4BA6-97F6-CEEB4AF3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D9FA69-A0EC-4CC9-8B67-1BD56A86CD4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Users\Me\Desktop\privacy.jpg">
            <a:extLst>
              <a:ext uri="{FF2B5EF4-FFF2-40B4-BE49-F238E27FC236}">
                <a16:creationId xmlns:a16="http://schemas.microsoft.com/office/drawing/2014/main" id="{5EEF1CD0-7867-4EDE-8FF5-043C917B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33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1ED29856-C9EC-4CFB-AB3E-9F3998BB4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200" y="1066800"/>
            <a:ext cx="5715000" cy="4495800"/>
          </a:xfrm>
        </p:spPr>
        <p:txBody>
          <a:bodyPr/>
          <a:lstStyle/>
          <a:p>
            <a:pPr eaLnBrk="1" hangingPunct="1"/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Security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and</a:t>
            </a:r>
            <a:b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sz="8000">
                <a:solidFill>
                  <a:schemeClr val="bg1"/>
                </a:solidFill>
                <a:latin typeface="Arial Black" panose="020B0A04020102020204" pitchFamily="34" charset="0"/>
              </a:rPr>
              <a:t>privacy</a:t>
            </a:r>
          </a:p>
        </p:txBody>
      </p:sp>
      <p:sp>
        <p:nvSpPr>
          <p:cNvPr id="37892" name="TextBox 1">
            <a:extLst>
              <a:ext uri="{FF2B5EF4-FFF2-40B4-BE49-F238E27FC236}">
                <a16:creationId xmlns:a16="http://schemas.microsoft.com/office/drawing/2014/main" id="{BA662C36-CF0F-47A3-A9A0-33AF2F207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096000"/>
            <a:ext cx="5900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Sue Kayton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February 2023</a:t>
            </a:r>
          </a:p>
        </p:txBody>
      </p:sp>
      <p:sp>
        <p:nvSpPr>
          <p:cNvPr id="37893" name="Slide Number Placeholder 3">
            <a:extLst>
              <a:ext uri="{FF2B5EF4-FFF2-40B4-BE49-F238E27FC236}">
                <a16:creationId xmlns:a16="http://schemas.microsoft.com/office/drawing/2014/main" id="{F8A235E7-7907-4FE6-9A93-DA1773D29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A01BFF-C73A-4D88-A101-D0CB91163573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FEEBE44-068A-48CD-9074-C5D07A7C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Snooping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outside attack</a:t>
            </a: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57600E6F-511C-4172-AFAA-D5B84048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CF1558-C12F-4D0A-ABBF-7FE1D462790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6B1424F2-33B6-4E47-979B-25D05FC37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2">
            <a:extLst>
              <a:ext uri="{FF2B5EF4-FFF2-40B4-BE49-F238E27FC236}">
                <a16:creationId xmlns:a16="http://schemas.microsoft.com/office/drawing/2014/main" id="{FA6E0065-FF84-4269-A041-E91440D0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2EB192-DB08-48AA-B17B-731ACC485FA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FDEC42FC-6FC5-4A90-B1FE-DDCED86D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48EFF8-B814-41A1-92FE-B1DBCA76135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5" name="Picture 2" descr="C:\Users\Me\Desktop\b09e77cf207730fa3e1362ff0711dc33ec1903e1.jpg">
            <a:extLst>
              <a:ext uri="{FF2B5EF4-FFF2-40B4-BE49-F238E27FC236}">
                <a16:creationId xmlns:a16="http://schemas.microsoft.com/office/drawing/2014/main" id="{2FD28D97-66D3-4C20-81D2-D4ED7496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77788"/>
            <a:ext cx="923925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>
            <a:extLst>
              <a:ext uri="{FF2B5EF4-FFF2-40B4-BE49-F238E27FC236}">
                <a16:creationId xmlns:a16="http://schemas.microsoft.com/office/drawing/2014/main" id="{24675B75-5D05-469D-B485-D19E4C22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28446-E7D0-438A-9772-EFAD9F7460C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219" name="Picture 6">
            <a:extLst>
              <a:ext uri="{FF2B5EF4-FFF2-40B4-BE49-F238E27FC236}">
                <a16:creationId xmlns:a16="http://schemas.microsoft.com/office/drawing/2014/main" id="{5AD8A79B-D75C-42F1-A9F3-9EF1A631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11500"/>
            <a:ext cx="393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1">
            <a:extLst>
              <a:ext uri="{FF2B5EF4-FFF2-40B4-BE49-F238E27FC236}">
                <a16:creationId xmlns:a16="http://schemas.microsoft.com/office/drawing/2014/main" id="{DCCB86B3-6727-49B3-B0FF-20DD7351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81000"/>
            <a:ext cx="8848725" cy="1143000"/>
          </a:xfrm>
        </p:spPr>
        <p:txBody>
          <a:bodyPr/>
          <a:lstStyle/>
          <a:p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Open or secure WiFi?</a:t>
            </a:r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6AEA294F-1718-4F21-8B4A-E6512128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133600"/>
            <a:ext cx="35147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58A24DB5-0D34-47AE-AAB1-874DBCBF3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43583-963A-4224-B45F-7C734C81B26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4CA74C0B-DD88-49FB-9F4D-4D78BDEC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640013"/>
            <a:ext cx="28575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>
            <a:extLst>
              <a:ext uri="{FF2B5EF4-FFF2-40B4-BE49-F238E27FC236}">
                <a16:creationId xmlns:a16="http://schemas.microsoft.com/office/drawing/2014/main" id="{D9CC9D67-7971-494D-BC7C-3E1852DE3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2303463"/>
            <a:ext cx="5156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itle 1">
            <a:extLst>
              <a:ext uri="{FF2B5EF4-FFF2-40B4-BE49-F238E27FC236}">
                <a16:creationId xmlns:a16="http://schemas.microsoft.com/office/drawing/2014/main" id="{7606400C-AD16-431C-A903-2E7AD7CE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38100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Turn your computer OFF</a:t>
            </a:r>
            <a:b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when not in use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6637EEE-829C-49F9-ABA4-955ED8AD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altLang="en-US" sz="8800" b="1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</a:p>
        </p:txBody>
      </p:sp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id="{4D32CB6B-9014-482B-9378-022888D8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D6B129-CB27-49FB-900C-0D12848A26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434</Words>
  <Application>Microsoft Office PowerPoint</Application>
  <PresentationFormat>On-screen Show (4:3)</PresentationFormat>
  <Paragraphs>128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Arial Black</vt:lpstr>
      <vt:lpstr>Calibri</vt:lpstr>
      <vt:lpstr>Georgia</vt:lpstr>
      <vt:lpstr>Office Theme</vt:lpstr>
      <vt:lpstr>Security and privacy</vt:lpstr>
      <vt:lpstr>PowerPoint Presentation</vt:lpstr>
      <vt:lpstr>Types of security</vt:lpstr>
      <vt:lpstr>Snooping or outside attack</vt:lpstr>
      <vt:lpstr>PowerPoint Presentation</vt:lpstr>
      <vt:lpstr>PowerPoint Presentation</vt:lpstr>
      <vt:lpstr>Open or secure WiFi?</vt:lpstr>
      <vt:lpstr>Turn your computer OFF when not in use</vt:lpstr>
      <vt:lpstr>Infection</vt:lpstr>
      <vt:lpstr>PowerPoint Presentation</vt:lpstr>
      <vt:lpstr>Stop and look. Be vigilant. </vt:lpstr>
      <vt:lpstr>PowerPoint Presentation</vt:lpstr>
      <vt:lpstr>PowerPoint Presentation</vt:lpstr>
      <vt:lpstr>PowerPoint Presentation</vt:lpstr>
      <vt:lpstr>PowerPoint Presentation</vt:lpstr>
      <vt:lpstr>Phishing emails</vt:lpstr>
      <vt:lpstr>PowerPoint Presentation</vt:lpstr>
      <vt:lpstr>Scam letters</vt:lpstr>
      <vt:lpstr>Scam phone calls</vt:lpstr>
      <vt:lpstr>Security Add-ons for Browser</vt:lpstr>
      <vt:lpstr>Passwords</vt:lpstr>
      <vt:lpstr>PowerPoint Presentation</vt:lpstr>
      <vt:lpstr>PowerPoint Presentation</vt:lpstr>
      <vt:lpstr>Password list</vt:lpstr>
      <vt:lpstr>Sample password list</vt:lpstr>
      <vt:lpstr>Storing data safely</vt:lpstr>
      <vt:lpstr>PowerPoint Presentation</vt:lpstr>
      <vt:lpstr>Where to back up</vt:lpstr>
      <vt:lpstr>What to back up</vt:lpstr>
      <vt:lpstr>PowerPoint Presentation</vt:lpstr>
      <vt:lpstr>PowerPoint Presentation</vt:lpstr>
      <vt:lpstr>PowerPoint Presentation</vt:lpstr>
      <vt:lpstr>PowerPoint Presentation</vt:lpstr>
      <vt:lpstr>For more information</vt:lpstr>
      <vt:lpstr>Security and privacy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and privacy</dc:title>
  <dc:creator>Student</dc:creator>
  <cp:lastModifiedBy>Sue</cp:lastModifiedBy>
  <cp:revision>74</cp:revision>
  <dcterms:created xsi:type="dcterms:W3CDTF">2016-10-28T04:34:43Z</dcterms:created>
  <dcterms:modified xsi:type="dcterms:W3CDTF">2023-03-07T01:58:41Z</dcterms:modified>
</cp:coreProperties>
</file>