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9" r:id="rId3"/>
    <p:sldId id="290" r:id="rId4"/>
    <p:sldId id="292" r:id="rId5"/>
    <p:sldId id="258" r:id="rId6"/>
    <p:sldId id="311" r:id="rId7"/>
    <p:sldId id="326" r:id="rId8"/>
    <p:sldId id="276" r:id="rId9"/>
    <p:sldId id="310" r:id="rId10"/>
    <p:sldId id="267" r:id="rId11"/>
    <p:sldId id="327" r:id="rId12"/>
    <p:sldId id="348" r:id="rId13"/>
    <p:sldId id="342" r:id="rId14"/>
    <p:sldId id="312" r:id="rId15"/>
    <p:sldId id="329" r:id="rId16"/>
    <p:sldId id="328" r:id="rId17"/>
    <p:sldId id="277" r:id="rId18"/>
    <p:sldId id="336" r:id="rId19"/>
    <p:sldId id="293" r:id="rId20"/>
    <p:sldId id="321" r:id="rId21"/>
    <p:sldId id="300" r:id="rId22"/>
    <p:sldId id="360" r:id="rId23"/>
    <p:sldId id="339" r:id="rId24"/>
    <p:sldId id="313" r:id="rId25"/>
    <p:sldId id="322" r:id="rId26"/>
    <p:sldId id="317" r:id="rId27"/>
    <p:sldId id="341" r:id="rId28"/>
    <p:sldId id="294" r:id="rId29"/>
    <p:sldId id="316" r:id="rId30"/>
    <p:sldId id="340" r:id="rId31"/>
    <p:sldId id="330" r:id="rId32"/>
    <p:sldId id="319" r:id="rId33"/>
    <p:sldId id="325" r:id="rId34"/>
    <p:sldId id="346" r:id="rId35"/>
    <p:sldId id="347" r:id="rId36"/>
    <p:sldId id="345" r:id="rId37"/>
    <p:sldId id="344" r:id="rId38"/>
    <p:sldId id="343" r:id="rId39"/>
    <p:sldId id="359" r:id="rId40"/>
    <p:sldId id="31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20" r:id="rId52"/>
    <p:sldId id="315" r:id="rId53"/>
    <p:sldId id="314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17" d="100"/>
          <a:sy n="117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65DE6-895F-48E1-8AA0-74CB5D5B1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1CF9-0B7F-4A2C-A65D-EE09407FE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E468305E-EA5A-41BE-939B-A67972F269B1}" type="datetimeFigureOut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A05D4D-CC20-4F4A-8230-832C48662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77B38D-1E54-4909-B636-6E326692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D8C7-960D-4EF0-9B0E-37B0809FA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4E6C-EB98-4A72-B9D8-849D49178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4145D62-1D86-4605-8491-A3BE678B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1E28-50EF-4721-A110-EFFC849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E01-BF75-412B-BD55-74384D5A5C4D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87B6-2195-4297-A097-57EFB4F5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55B0-67A6-4DA7-9C6C-F6BDF56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105-4378-48DE-83E5-A646319EB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C264-C22C-4F83-9616-C806BE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FE-23E7-4641-ADB8-6327046A8A95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11D-C3BA-47C0-9E7C-3E431DEA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4303-480D-4CBA-9BA6-65344C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8F89-5938-4547-88C2-5B09B2E4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E6BB-93AB-4CB3-8130-7523ED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22F-2509-4373-917F-D0A28CAE4992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9B34-41B5-4238-801D-1A95EE8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0B11-ED74-4C70-97CF-BCD7BD6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DE22-D630-462A-9BDE-3A68CD24B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0FCA-01FF-4270-9794-7590C5C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9183-3590-4F82-94A6-E319FF2E216E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9601-3A24-43FA-BD36-6074C64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BDC0-2C2E-4835-A421-35DBD06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2CF-084A-4827-B028-B52F19D3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77FE-9E3F-4267-B41E-62CEA955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401-5CC4-414E-B60F-CC8457B120B9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8533-6FE2-4D23-98FC-584F2B3D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90905-07F2-4E4D-AE1A-8C6F1E52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7F30-375C-4AEC-AF97-5AA03856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2856C-CD68-468C-87AC-825365F7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A0F-1BDD-41A6-9046-8C87A69640B7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3EC14-22BB-4F1F-878A-2994AB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56EAF-E0B4-46F7-BBE7-3A833647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09A3-1841-4669-A13F-8E5CC12E7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EED3CE-DD7F-4B45-9BDC-854C3BF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1A51-4AF0-4424-AF3B-E86341D46F36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C8525-20C6-4019-BAA3-96B4FE1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036E87-2D0C-408C-98AC-AA9A371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A9E1-2D7B-4609-8B6C-D21A86E9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D5BE92-6760-473A-B122-E976D02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C4-CBE7-4FEA-9AF9-127155986724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8CBA86-474E-455C-9AA2-6EC8C21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CCB0A-9CED-485D-B3C7-A76B9508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957-D95B-49FD-8259-144EE58E4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459E1A-2C0A-458B-AC86-0D916CCB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555-BF69-4107-B352-261A07F4AA5C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B671B3-1F56-4154-B1CE-F04732A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78B04-4680-48FD-84B9-14B83A5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6A1-88A9-4004-BA10-A6E1D0C1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44D0A-81BE-4FD4-8E85-8562477F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C07-DECD-447C-8DF5-50B56527B5AA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22C715-19AB-4BE1-BF21-42384985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2837A-F1DD-4095-B257-D4FCAD9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4020-8E76-4F30-9467-219230E8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025FB-2144-4A37-B096-BD14BC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758D-D016-48C0-B856-6FA74C53EF29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60B712-7413-4AC2-9D5D-B4C7D96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454B6-EE27-4B9E-80EE-C3DD0E6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737E-E969-48ED-AB81-20D5132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C664A6-23F0-4386-85AA-15EE347C92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B8A05C-8D45-466A-A7C4-D17BFB88A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6482-2FC4-491F-A61D-E750D9A1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F9E6-8D65-4631-AEFC-540DD94A5160}" type="datetime1">
              <a:rPr lang="en-US"/>
              <a:pPr>
                <a:defRPr/>
              </a:pPr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A95B-715A-4603-A2E1-D3A1734AE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5B9-0128-4B48-9229-A6912538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D4C70-AFBF-4D56-8804-DD94314AF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privacybadger" TargetMode="External"/><Relationship Id="rId2" Type="http://schemas.openxmlformats.org/officeDocument/2006/relationships/hyperlink" Target="https://www.eff.org/https-everywhere/set-https-default-your-brows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duckduckgo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afee.com/en-us/safe-browser/mcafee-webadvisor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bdeck8u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msguide.com/best-picks/best-free-vpn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kayton@alum.mit.edu" TargetMode="External"/><Relationship Id="rId2" Type="http://schemas.openxmlformats.org/officeDocument/2006/relationships/hyperlink" Target="http://www.suekayton.com/backupbib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349v3yb6" TargetMode="External"/><Relationship Id="rId4" Type="http://schemas.openxmlformats.org/officeDocument/2006/relationships/hyperlink" Target="https://tinyurl.com/khc2pskj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June 2023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14C8AA5-E8CC-4C63-ABD2-A2F8789D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0"/>
            <a:ext cx="59150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id="{013C7B26-FB6C-4A6F-8D34-71BDBD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D7336-FB3F-4AB9-A090-B604BFE0BB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5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(phishing) emails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0D77FF03-686E-49C3-B0C0-8F2F1EE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1188"/>
            <a:ext cx="857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4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02033-F194-4C38-A125-EF20D2D51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2" y="136525"/>
            <a:ext cx="448774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E5BF-CF7A-4595-99AC-69CA8FA0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2819400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1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00723187-F1E2-4207-B4F6-CC8A95126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6830A-8BA4-41CB-B3B6-0753EF7D3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01BBA428-345A-495B-926E-5B629591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866236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008202-29D9-4E0D-A37F-54606AC5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48009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computer pop-ups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5EE057B-786D-4AAB-936A-9C9FD2F38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762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4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BFE49B-19C5-4AD1-A78A-0E13EF1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0925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Scam letters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35E8154-5C4C-439B-AA28-58B3FBB9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522A5-AF7A-4B34-9DE2-957FF11D06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683D836-290B-4670-B052-3E77F830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025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0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C1F37-EEE1-416E-8527-A3B6880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3505632" cy="3434811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8539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HANG UP immediately if you get a phone call from a scammer pretending to be: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IRS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 computer company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Anything about your computer</a:t>
            </a: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4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BE2E404-0C45-4E7B-BB45-1601D0D0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Security features for browser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1" y="18303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Enable HTTPS by default in your browser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https://www.eff.org/https-everywhere/set-https-default-your-browser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Privacy Badger (Chrome/Firefox)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https://www.eff.org/privacybadger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DuckDuckGo search (all browsers)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https://duckduckgo.com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E48AE2ED-73B6-4285-B177-F340FA3BE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4AFF672C-39A8-4315-90CB-0809FDAB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094B1-3222-419A-AEF0-19ECC1C54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4" name="Picture 4" descr="Privacy Badger">
            <a:extLst>
              <a:ext uri="{FF2B5EF4-FFF2-40B4-BE49-F238E27FC236}">
                <a16:creationId xmlns:a16="http://schemas.microsoft.com/office/drawing/2014/main" id="{21B4C4DD-D7F4-4201-9291-7084448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505200"/>
            <a:ext cx="2133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>
            <a:extLst>
              <a:ext uri="{FF2B5EF4-FFF2-40B4-BE49-F238E27FC236}">
                <a16:creationId xmlns:a16="http://schemas.microsoft.com/office/drawing/2014/main" id="{55EDFD7F-C2A7-4156-AF02-17B2514C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752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7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BE2E404-0C45-4E7B-BB45-1601D0D0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Anti-virus programs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30388"/>
            <a:ext cx="7873161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very useful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Slow down your computer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Windows has built-in Windows Defender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McAfee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WebAdvisor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helps block nasty websites 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https://www.mcafee.com/en-us/safe-browser/mcafee-webadvisor.html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E48AE2ED-73B6-4285-B177-F340FA3BE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4AFF672C-39A8-4315-90CB-0809FDAB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094B1-3222-419A-AEF0-19ECC1C54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353BE76-2C96-4F32-9B13-64DA50B0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365E3014-2D58-4298-BCA0-2910E283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66BAC-645B-41D7-9752-9FA127A706E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>
            <a:extLst>
              <a:ext uri="{FF2B5EF4-FFF2-40B4-BE49-F238E27FC236}">
                <a16:creationId xmlns:a16="http://schemas.microsoft.com/office/drawing/2014/main" id="{B6DDBB54-8AEB-46C6-9C2F-D3D6457E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B6889-C2D7-4923-8452-5CFACBA578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792EEAE2-A3F6-41D7-9177-28E2DE5A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63"/>
            <a:ext cx="78105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>
            <a:extLst>
              <a:ext uri="{FF2B5EF4-FFF2-40B4-BE49-F238E27FC236}">
                <a16:creationId xmlns:a16="http://schemas.microsoft.com/office/drawing/2014/main" id="{E5A6557A-3694-4069-AC03-805AFF4E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ABD1F-E771-4E4B-A80F-A1F24635F6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B7D4E724-E9B1-485A-A488-87864461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183AA845-9021-40FE-8B06-BD4DF69D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2587D5-E2F1-47DE-B3AE-AD2E357DAA2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3" name="Picture 2" descr="C:\Users\Me\Documents\Sue\Computer geek\PowerPoints and videos\Funeral casket password.jpg">
            <a:extLst>
              <a:ext uri="{FF2B5EF4-FFF2-40B4-BE49-F238E27FC236}">
                <a16:creationId xmlns:a16="http://schemas.microsoft.com/office/drawing/2014/main" id="{2B632D25-CC74-4A43-8D0A-05702699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4200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284F1-E7DE-46DB-B477-0FA1541A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0E9D3-F9D6-423E-BA4D-1388358F3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5" y="0"/>
            <a:ext cx="919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01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E03F6F4-0678-499A-951F-4EA5025A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Password list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A994BAF-D0C5-4640-9FB0-53AA860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951038"/>
            <a:ext cx="8229600" cy="452596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Include all usernames and passwords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Include unlock codes for phones and tablets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Make sure it’s legible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Give a copy to trusted friend, family member, or your lawyer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Update as needed</a:t>
            </a:r>
          </a:p>
          <a:p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1E22B117-DA25-44B5-9A41-D36EC0C75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29093755-11BC-4AC6-9635-67140BF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C3171-FE3E-4AF5-B2FB-30F1429864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0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A994BAF-D0C5-4640-9FB0-53AA860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6525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it safe to keep your password list on your computer or cell phone?  </a:t>
            </a: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 But….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Don’t call the file “Passwords.”</a:t>
            </a:r>
          </a:p>
          <a:p>
            <a:pPr marL="514350" indent="-514350"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password protection (Excel), or encryption (Google Sheets), or use a code to conceal the contents</a:t>
            </a:r>
          </a:p>
          <a:p>
            <a:pPr marL="514350" indent="-514350"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Write down the file name, password, encryption key or decoding method, and give a copy to a trusted friend or family member.</a:t>
            </a:r>
          </a:p>
          <a:p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29093755-11BC-4AC6-9635-67140BF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C3171-FE3E-4AF5-B2FB-30F1429864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122A959C-E108-4E66-9D39-D333B6E5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E2CC1-F771-4F61-AAC6-8008EE4124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1" name="Title 2">
            <a:extLst>
              <a:ext uri="{FF2B5EF4-FFF2-40B4-BE49-F238E27FC236}">
                <a16:creationId xmlns:a16="http://schemas.microsoft.com/office/drawing/2014/main" id="{F1913CFA-3D2B-4D0D-9BBF-BF9BCB48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Sample password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C6CF5-1215-4C9B-A306-F58866A95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2057400"/>
            <a:ext cx="86201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Password managers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74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NOT recommended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LastPass,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DashLane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OnePass, many other companies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rogue employee can expose all your passwords and empty all your bank accounts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675E9-EA10-4F03-89D4-CE7EDD14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74" y="6049965"/>
            <a:ext cx="1975401" cy="70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6B95A-87A7-42B6-B9D7-27696A829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85313"/>
            <a:ext cx="1195498" cy="815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4D099-2C3D-4679-B4FD-78CCD8810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67" y="6049964"/>
            <a:ext cx="2846379" cy="663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C38C8D-905A-4329-80C0-169A5F526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53" y="5989637"/>
            <a:ext cx="733425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568CC5-ED0C-49D4-A386-1AEAA8070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08" y="5930900"/>
            <a:ext cx="781050" cy="7905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4F233F-F875-48BE-8CDE-7480AACB2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74" y="4707866"/>
            <a:ext cx="981075" cy="1257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6FAAB6-D425-43E3-9DEE-F8DDBBB737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5" y="5761905"/>
            <a:ext cx="974523" cy="968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Facial recognition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you use facial recognition to log in, there is still a password for the account.  WRITE DOWN the account password so you can log in, even if your facial features change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96BAFC-1CA6-437A-8F57-29A7C258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41762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8B92389-7296-4DE1-A980-4CCF474E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Storing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data safely</a:t>
            </a:r>
          </a:p>
        </p:txBody>
      </p:sp>
      <p:sp>
        <p:nvSpPr>
          <p:cNvPr id="28675" name="Slide Number Placeholder 2">
            <a:extLst>
              <a:ext uri="{FF2B5EF4-FFF2-40B4-BE49-F238E27FC236}">
                <a16:creationId xmlns:a16="http://schemas.microsoft.com/office/drawing/2014/main" id="{AD0CADE4-928B-4676-85D7-02B345F4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95CF9-7BB7-4519-8043-A658E213B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06A4A22F-B685-40E5-837B-1B9C154DB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0C32C-32E0-477B-AFB0-C4FEF68D8C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699" name="Picture 4" descr="Backup__Disaster_Recovery_Service_Page_Photo">
            <a:extLst>
              <a:ext uri="{FF2B5EF4-FFF2-40B4-BE49-F238E27FC236}">
                <a16:creationId xmlns:a16="http://schemas.microsoft.com/office/drawing/2014/main" id="{B4403975-8327-45A9-AC46-666D030C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Types of security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304800" y="123507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INFECTION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Be careful where you click!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Viruses, malicious programs and other malware</a:t>
            </a:r>
          </a:p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PASSWORDS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Keep them safe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Don’t re-use the same password</a:t>
            </a:r>
          </a:p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FILES AND DATA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Back them up</a:t>
            </a:r>
          </a:p>
          <a:p>
            <a:pPr eaLnBrk="1" hangingPunct="1"/>
            <a:r>
              <a:rPr lang="en-US" altLang="en-US" b="1" u="sng" dirty="0">
                <a:latin typeface="Arial" panose="020B0604020202020204" pitchFamily="34" charset="0"/>
              </a:rPr>
              <a:t>SNOOPING</a:t>
            </a:r>
            <a:endParaRPr lang="en-US" altLang="en-US" dirty="0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</a:rPr>
              <a:t>Avoid using open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 networks</a:t>
            </a:r>
          </a:p>
          <a:p>
            <a:pPr lvl="1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Where to back up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 site (in your residence or office)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Off site (in safe deposit box, give hardware to a friend or family member)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the cloud (</a:t>
            </a:r>
            <a:r>
              <a:rPr lang="en-US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strongly recommended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 with Google Drive,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or OneDrive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05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BC77A25-609D-4640-BF93-0FBE02D7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16163"/>
            <a:ext cx="4010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14BEBE8C-368D-4D7E-835D-77914235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What to back up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A6BC93-6A65-4517-B6DC-B8A2B895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8229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 list from phone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Pictures on phone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Pictures on computer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Password list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(including phone unlock code)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Anything else important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702DD520-B1E3-49ED-AEE9-CA0E7FE84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45245-AD6D-4958-AF9C-D852EF93A5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1750" name="Line 4">
            <a:extLst>
              <a:ext uri="{FF2B5EF4-FFF2-40B4-BE49-F238E27FC236}">
                <a16:creationId xmlns:a16="http://schemas.microsoft.com/office/drawing/2014/main" id="{83AD2E69-D866-46B7-BBF7-70B14445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587BB93E-E8E4-4500-92A1-8697E6374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D5D089-ECC1-4DFE-BFB6-8C6B95C3C65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59B108D9-ED25-4B34-A336-0B031A51325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Why back up automatically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to the cloud?</a:t>
            </a:r>
          </a:p>
        </p:txBody>
      </p:sp>
      <p:pic>
        <p:nvPicPr>
          <p:cNvPr id="32774" name="Picture 11" descr="houseshaking">
            <a:extLst>
              <a:ext uri="{FF2B5EF4-FFF2-40B4-BE49-F238E27FC236}">
                <a16:creationId xmlns:a16="http://schemas.microsoft.com/office/drawing/2014/main" id="{A8B466AE-DD65-47A3-8D7C-6955AC71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20" y="1939446"/>
            <a:ext cx="235276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Line 4">
            <a:extLst>
              <a:ext uri="{FF2B5EF4-FFF2-40B4-BE49-F238E27FC236}">
                <a16:creationId xmlns:a16="http://schemas.microsoft.com/office/drawing/2014/main" id="{49381EF6-5D51-4801-8B03-E5FF65E8F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600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1A344-5E6A-4D77-B5A4-0F5161DD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76" y="4576082"/>
            <a:ext cx="2727433" cy="2235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47FF2-9DCE-4592-B387-19037F7F4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83" y="2569993"/>
            <a:ext cx="2742242" cy="2918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130EE-9A05-4620-B932-36DD86F71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1" y="4343400"/>
            <a:ext cx="3194777" cy="2514599"/>
          </a:xfrm>
          <a:prstGeom prst="rect">
            <a:avLst/>
          </a:prstGeom>
        </p:spPr>
      </p:pic>
      <p:pic>
        <p:nvPicPr>
          <p:cNvPr id="32778" name="Picture 13" descr="burglar">
            <a:extLst>
              <a:ext uri="{FF2B5EF4-FFF2-40B4-BE49-F238E27FC236}">
                <a16:creationId xmlns:a16="http://schemas.microsoft.com/office/drawing/2014/main" id="{37933D43-8701-4588-86F7-8B3A0BC6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2" y="1770671"/>
            <a:ext cx="2557757" cy="278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96850"/>
            <a:ext cx="74676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Google Drive 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Dropbox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Microsoft OneDrive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(included with Office 365)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iCloud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            (not recommended for data)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6" name="Picture 6" descr="D:\User libraries\Desktop\drive.png">
            <a:extLst>
              <a:ext uri="{FF2B5EF4-FFF2-40B4-BE49-F238E27FC236}">
                <a16:creationId xmlns:a16="http://schemas.microsoft.com/office/drawing/2014/main" id="{AA4939F9-315A-4705-87FC-ED397257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61" y="148027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D:\User libraries\Desktop\vVG0QfIn_400x400.jpg">
            <a:extLst>
              <a:ext uri="{FF2B5EF4-FFF2-40B4-BE49-F238E27FC236}">
                <a16:creationId xmlns:a16="http://schemas.microsoft.com/office/drawing/2014/main" id="{D9E34B0B-3F79-42CD-A879-AD6A2FE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75260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D:\User libraries\Desktop\iCloud-Icon.png">
            <a:extLst>
              <a:ext uri="{FF2B5EF4-FFF2-40B4-BE49-F238E27FC236}">
                <a16:creationId xmlns:a16="http://schemas.microsoft.com/office/drawing/2014/main" id="{2EEDD0FD-9D06-47ED-A281-BED52BBE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278438"/>
            <a:ext cx="13303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D:\User libraries\Desktop\onedrivelogo-100709227-large.jpg">
            <a:extLst>
              <a:ext uri="{FF2B5EF4-FFF2-40B4-BE49-F238E27FC236}">
                <a16:creationId xmlns:a16="http://schemas.microsoft.com/office/drawing/2014/main" id="{A12EA010-78FE-4483-BA8D-BFFD5B26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429000"/>
            <a:ext cx="24161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" y="196850"/>
            <a:ext cx="804703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Automatic backup-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common features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Back up, sync, selective sync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Roll back to previous versions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Free storage, pay for more if needed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No hassle</a:t>
            </a:r>
            <a:endParaRPr lang="en-US" altLang="en-US" sz="4400" b="1" dirty="0">
              <a:latin typeface="Arial" panose="020B0604020202020204" pitchFamily="34" charset="0"/>
            </a:endParaRP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D693DDAF-4C79-49D2-9549-78C67D6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905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2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2" y="196850"/>
            <a:ext cx="804703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Google Drive 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Integrates with Google Docs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World’s most popular automatic backup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15 GB for free, pay for more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6" name="Picture 6" descr="D:\User libraries\Desktop\drive.png">
            <a:extLst>
              <a:ext uri="{FF2B5EF4-FFF2-40B4-BE49-F238E27FC236}">
                <a16:creationId xmlns:a16="http://schemas.microsoft.com/office/drawing/2014/main" id="{AA4939F9-315A-4705-87FC-ED397257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61" y="148027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D693DDAF-4C79-49D2-9549-78C67D6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600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1000"/>
            <a:ext cx="74676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    Dropbox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Back up or sync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2 GB for free, pay for more</a:t>
            </a:r>
          </a:p>
          <a:p>
            <a:pPr marL="571500" indent="-571500">
              <a:spcBef>
                <a:spcPct val="0"/>
              </a:spcBef>
            </a:pPr>
            <a:r>
              <a:rPr lang="en-US" altLang="en-US" sz="4400" dirty="0">
                <a:latin typeface="Arial" panose="020B0604020202020204" pitchFamily="34" charset="0"/>
              </a:rPr>
              <a:t>Efficient code does not slow computer down too much</a:t>
            </a:r>
          </a:p>
          <a:p>
            <a:pPr marL="571500" indent="-571500">
              <a:spcBef>
                <a:spcPct val="0"/>
              </a:spcBef>
            </a:pPr>
            <a:endParaRPr lang="en-US" altLang="en-US" sz="4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7" name="Picture 2" descr="D:\User libraries\Desktop\vVG0QfIn_400x400.jpg">
            <a:extLst>
              <a:ext uri="{FF2B5EF4-FFF2-40B4-BE49-F238E27FC236}">
                <a16:creationId xmlns:a16="http://schemas.microsoft.com/office/drawing/2014/main" id="{D9E34B0B-3F79-42CD-A879-AD6A2FE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6FDD2ADD-1A91-4106-9300-A29137A51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793" y="1828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48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8" y="310511"/>
            <a:ext cx="7467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Microsoft OneDrive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Included with Office 365 subscription (1000 GB storage)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5 GB for free or pay for more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Integrates with Microsoft Office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Changes your computer file structure</a:t>
            </a:r>
          </a:p>
          <a:p>
            <a:pPr>
              <a:spcBef>
                <a:spcPct val="0"/>
              </a:spcBef>
              <a:buNone/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33799" name="Picture 5" descr="D:\User libraries\Desktop\onedrivelogo-100709227-large.jpg">
            <a:extLst>
              <a:ext uri="{FF2B5EF4-FFF2-40B4-BE49-F238E27FC236}">
                <a16:creationId xmlns:a16="http://schemas.microsoft.com/office/drawing/2014/main" id="{A12EA010-78FE-4483-BA8D-BFFD5B26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4161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52A7B9A7-FBA0-4676-9688-336873D6C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98" y="1524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4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98" y="4313"/>
            <a:ext cx="7467600" cy="741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           iCloud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Cannot restore individual folders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Delay of about 3 days to recover folders 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15 GB for free, pay for more 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Changes your computer file structure</a:t>
            </a:r>
          </a:p>
          <a:p>
            <a:pPr marL="457200" indent="-457200">
              <a:spcBef>
                <a:spcPct val="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Integrates with iPhone and Mac computers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8" name="Picture 4" descr="D:\User libraries\Desktop\iCloud-Icon.png">
            <a:extLst>
              <a:ext uri="{FF2B5EF4-FFF2-40B4-BE49-F238E27FC236}">
                <a16:creationId xmlns:a16="http://schemas.microsoft.com/office/drawing/2014/main" id="{2EEDD0FD-9D06-47ED-A281-BED52BBE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701"/>
            <a:ext cx="13303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956E04E6-45EA-4478-9E9E-C84A5ED48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98" y="1905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44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" y="609600"/>
            <a:ext cx="902082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1788C368-9B86-46E2-89AC-DEACB0736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BB1A1-DB57-4FC2-8A0D-2BD058DFFAB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911C1FE9-41E8-4526-8085-A91FAB84CFF3}"/>
              </a:ext>
            </a:extLst>
          </p:cNvPr>
          <p:cNvSpPr txBox="1">
            <a:spLocks/>
          </p:cNvSpPr>
          <p:nvPr/>
        </p:nvSpPr>
        <p:spPr bwMode="auto">
          <a:xfrm>
            <a:off x="395288" y="457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Back up other important information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F8ACDE21-D03E-4226-B3AC-2FE201B2A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588" y="19812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Content Placeholder 2">
            <a:extLst>
              <a:ext uri="{FF2B5EF4-FFF2-40B4-BE49-F238E27FC236}">
                <a16:creationId xmlns:a16="http://schemas.microsoft.com/office/drawing/2014/main" id="{3646E058-8178-4616-8013-6C464425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71700"/>
            <a:ext cx="8534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financial accounts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Name of lawyer, accountant, dentist and doctors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will, trust and other papers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Numerous other items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this handy template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https://tinyurl.com/bdeck8u4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Send to family, lawyer, or trusted friend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FEEBE44-068A-48CD-9074-C5D07A7C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Snooping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outside attack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7600E6F-511C-4172-AFAA-D5B84048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CF1558-C12F-4D0A-ABBF-7FE1D462790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B1424F2-33B6-4E47-979B-25D05FC3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FA6E0065-FF84-4269-A041-E91440D0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EB192-DB08-48AA-B17B-731ACC485F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FDEC42FC-6FC5-4A90-B1FE-DDCED86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8EFF8-B814-41A1-92FE-B1DBCA7613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2" descr="C:\Users\Me\Desktop\b09e77cf207730fa3e1362ff0711dc33ec1903e1.jpg">
            <a:extLst>
              <a:ext uri="{FF2B5EF4-FFF2-40B4-BE49-F238E27FC236}">
                <a16:creationId xmlns:a16="http://schemas.microsoft.com/office/drawing/2014/main" id="{2FD28D97-66D3-4C20-81D2-D4ED749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7788"/>
            <a:ext cx="92392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23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58A24DB5-0D34-47AE-AAB1-874DBCBF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43583-963A-4224-B45F-7C734C81B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5" name="Title 1">
            <a:extLst>
              <a:ext uri="{FF2B5EF4-FFF2-40B4-BE49-F238E27FC236}">
                <a16:creationId xmlns:a16="http://schemas.microsoft.com/office/drawing/2014/main" id="{7606400C-AD16-431C-A903-2E7AD7C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8" y="-117818"/>
            <a:ext cx="6565900" cy="18288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Cover your webcam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when not in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CB576-81D2-4DC5-853A-5D33431DA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4423057"/>
            <a:ext cx="5013369" cy="2596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DE278D-294B-4A49-A3B4-4FC99BA1B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35" y="1710982"/>
            <a:ext cx="6016530" cy="25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17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58A24DB5-0D34-47AE-AAB1-874DBCBF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43583-963A-4224-B45F-7C734C81B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4CA74C0B-DD88-49FB-9F4D-4D78BDEC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640013"/>
            <a:ext cx="28575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">
            <a:extLst>
              <a:ext uri="{FF2B5EF4-FFF2-40B4-BE49-F238E27FC236}">
                <a16:creationId xmlns:a16="http://schemas.microsoft.com/office/drawing/2014/main" id="{7606400C-AD16-431C-A903-2E7AD7C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810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Turn your computer OFF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when not in use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A3C76-72D1-4703-9746-7ED732EA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89" y="2303007"/>
            <a:ext cx="5157375" cy="4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9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810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Is this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secure?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3BB1FAEF-3FD3-45B3-BE27-EB8969C72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16764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D11AC7-6EAE-455B-A02E-0309E66EA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514725" cy="3343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38A8A-CE5F-48E0-BE8E-FF22BF9FD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75" y="2547772"/>
            <a:ext cx="3943900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05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309562" y="1928812"/>
            <a:ext cx="86868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Don’t contact your bank or brokerage account, or do financial transactions.  This includes online shopping like Amazon.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If you check your email, change the password when you get home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It’s OK to upload vacation photos via unsecured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72857C-4FB1-45DA-B4AA-CD036BD7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" y="2286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Using unsecured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(such as SPVWIFI)</a:t>
            </a:r>
          </a:p>
        </p:txBody>
      </p:sp>
      <p:sp>
        <p:nvSpPr>
          <p:cNvPr id="10" name="Line 4">
            <a:extLst>
              <a:ext uri="{FF2B5EF4-FFF2-40B4-BE49-F238E27FC236}">
                <a16:creationId xmlns:a16="http://schemas.microsoft.com/office/drawing/2014/main" id="{6EE7C754-638C-4475-B70E-9B9751469E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16764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87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493837"/>
            <a:ext cx="86868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Instead of using unsecured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, use your cell phone as a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 hotspot.  Cell phone service is encrypted and secure.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Unless you have an unlimited data plan, don’t use the cell phone hot spot for movies, video, or TV shows.</a:t>
            </a:r>
          </a:p>
        </p:txBody>
      </p:sp>
    </p:spTree>
    <p:extLst>
      <p:ext uri="{BB962C8B-B14F-4D97-AF65-F5344CB8AC3E}">
        <p14:creationId xmlns:p14="http://schemas.microsoft.com/office/powerpoint/2010/main" val="259447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00" y="5334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Secure </a:t>
            </a:r>
            <a:r>
              <a:rPr lang="en-US" alt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anywhere </a:t>
            </a:r>
            <a:b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1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turn on your cell phone hotspot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7FD9E-3F51-401D-98D5-E95B2701C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0" y="2730500"/>
            <a:ext cx="2356601" cy="399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BE39D-81A6-4E76-8FCB-025C888B1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605627"/>
            <a:ext cx="2970789" cy="42624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31C38-1C77-485A-8404-51C3997C3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939"/>
            <a:ext cx="25431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0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567548E7-CEA6-4BBC-B95B-7765D1A98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7C4368F6-A59E-45F2-8343-BBDE4B09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6551F-B5DB-455B-8A68-A3298570CA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9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81000"/>
            <a:ext cx="8848725" cy="1143000"/>
          </a:xfrm>
        </p:spPr>
        <p:txBody>
          <a:bodyPr/>
          <a:lstStyle/>
          <a:p>
            <a:r>
              <a:rPr lang="en-US" alt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VPN –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Virtual Private Network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2D082F-47AF-458F-9DE4-523C97D9D25C}"/>
              </a:ext>
            </a:extLst>
          </p:cNvPr>
          <p:cNvSpPr txBox="1">
            <a:spLocks/>
          </p:cNvSpPr>
          <p:nvPr/>
        </p:nvSpPr>
        <p:spPr bwMode="auto">
          <a:xfrm>
            <a:off x="309562" y="1928812"/>
            <a:ext cx="86868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</a:rPr>
              <a:t>Some people use a VPN to safely use an unsecured </a:t>
            </a:r>
            <a:r>
              <a:rPr lang="en-US" altLang="en-US" dirty="0" err="1">
                <a:latin typeface="Arial" panose="020B0604020202020204" pitchFamily="34" charset="0"/>
              </a:rPr>
              <a:t>WiFi</a:t>
            </a:r>
            <a:r>
              <a:rPr lang="en-US" altLang="en-US" dirty="0">
                <a:latin typeface="Arial" panose="020B0604020202020204" pitchFamily="34" charset="0"/>
              </a:rPr>
              <a:t> network.  I don’t recommend this.  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</a:rPr>
              <a:t>You can read more about VPNs on Tom’s Guide. </a:t>
            </a:r>
            <a:r>
              <a:rPr lang="en-US" altLang="en-US" dirty="0">
                <a:latin typeface="Arial" panose="020B0604020202020204" pitchFamily="34" charset="0"/>
                <a:hlinkClick r:id="rId2"/>
              </a:rPr>
              <a:t>https://www.tomsguide.com/best-picks/best-free-vpn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E7982-054B-4FCF-8173-81F9CB9F8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6764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6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8A223E55-4ABE-450E-A0F5-29A90545B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86B1C3-F216-4948-94F0-351D67B5FB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817CCA4-2ABC-422B-AB1C-2A881DF99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4800"/>
            <a:ext cx="738505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Read the Backup Bible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www.suekayton.com/backupbible.htm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Kayton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The Computer Doctor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kayton@alum.mit.edu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(650) 853-1711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this presentation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PPT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https://tinyurl.com/khc2pskj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PDF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https://tinyurl.com/349v3yb6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Me\Desktop\privacy.jpg">
            <a:extLst>
              <a:ext uri="{FF2B5EF4-FFF2-40B4-BE49-F238E27FC236}">
                <a16:creationId xmlns:a16="http://schemas.microsoft.com/office/drawing/2014/main" id="{5EEF1CD0-7867-4EDE-8FF5-043C917B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1ED29856-C9EC-4CFB-AB3E-9F3998BB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BA662C36-CF0F-47A3-A9A0-33AF2F20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June 2023</a:t>
            </a: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F8A235E7-7907-4FE6-9A93-DA1773D2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01BFF-C73A-4D88-A101-D0CB911635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72075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Stop and look.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Be vigilant.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8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06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F01EAC44-48F0-400F-937E-6A27333ED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EC40-E99A-49D6-8B56-5F95E0C410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D2CA78A2-A820-4A64-82AE-0167269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C5ADB-CE16-49D7-9607-893D6CDF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4572000"/>
            <a:ext cx="18288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36B6E-AB80-42B7-A5E7-AA0199D7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1828800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5FC20-69AB-4D77-A18E-638FDB7B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59839"/>
            <a:ext cx="1828800" cy="59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1D2AF-D536-4A95-87C2-89216B75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3200400"/>
            <a:ext cx="182880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4E128-3CEF-4340-8973-7A54871C0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5765800"/>
            <a:ext cx="1828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\Desktop\images.png">
            <a:extLst>
              <a:ext uri="{FF2B5EF4-FFF2-40B4-BE49-F238E27FC236}">
                <a16:creationId xmlns:a16="http://schemas.microsoft.com/office/drawing/2014/main" id="{0577FCD0-BE0C-4632-9D19-EE3ACF5A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4925"/>
            <a:ext cx="7772400" cy="101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FDF637DC-A407-4843-8EFF-2BFD8C14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5FE57-410B-4B1D-8718-9BC16FD727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>
            <a:extLst>
              <a:ext uri="{FF2B5EF4-FFF2-40B4-BE49-F238E27FC236}">
                <a16:creationId xmlns:a16="http://schemas.microsoft.com/office/drawing/2014/main" id="{592EC331-0871-4FDE-A930-6FEB51D2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36E47-8CFE-435E-9BF6-8A89FE2AFB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906FBB82-28EB-4218-9DB3-E346A9A7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64770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>
            <a:extLst>
              <a:ext uri="{FF2B5EF4-FFF2-40B4-BE49-F238E27FC236}">
                <a16:creationId xmlns:a16="http://schemas.microsoft.com/office/drawing/2014/main" id="{A903C4BC-DBA2-436B-B64C-9281FC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88913"/>
            <a:ext cx="22748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>
            <a:extLst>
              <a:ext uri="{FF2B5EF4-FFF2-40B4-BE49-F238E27FC236}">
                <a16:creationId xmlns:a16="http://schemas.microsoft.com/office/drawing/2014/main" id="{02622244-2458-4602-B8DF-45C946E4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502150"/>
            <a:ext cx="227488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>
            <a:extLst>
              <a:ext uri="{FF2B5EF4-FFF2-40B4-BE49-F238E27FC236}">
                <a16:creationId xmlns:a16="http://schemas.microsoft.com/office/drawing/2014/main" id="{C02C2FA1-641E-44FC-BC10-48F61ECC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2225"/>
            <a:ext cx="18589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53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964</Words>
  <Application>Microsoft Office PowerPoint</Application>
  <PresentationFormat>On-screen Show (4:3)</PresentationFormat>
  <Paragraphs>223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Arial Black</vt:lpstr>
      <vt:lpstr>Calibri</vt:lpstr>
      <vt:lpstr>Georgia</vt:lpstr>
      <vt:lpstr>Office Theme</vt:lpstr>
      <vt:lpstr>Security and privacy</vt:lpstr>
      <vt:lpstr>PowerPoint Presentation</vt:lpstr>
      <vt:lpstr>Types of security</vt:lpstr>
      <vt:lpstr>Infection</vt:lpstr>
      <vt:lpstr>PowerPoint Presentation</vt:lpstr>
      <vt:lpstr>Stop and look. Be vigilant. </vt:lpstr>
      <vt:lpstr>PowerPoint Presentation</vt:lpstr>
      <vt:lpstr>PowerPoint Presentation</vt:lpstr>
      <vt:lpstr>PowerPoint Presentation</vt:lpstr>
      <vt:lpstr>PowerPoint Presentation</vt:lpstr>
      <vt:lpstr>Scam (phishing) emails</vt:lpstr>
      <vt:lpstr>PowerPoint Presentation</vt:lpstr>
      <vt:lpstr>Scam text messages</vt:lpstr>
      <vt:lpstr>Scam computer pop-ups</vt:lpstr>
      <vt:lpstr>Scam letters</vt:lpstr>
      <vt:lpstr>Scam phone calls</vt:lpstr>
      <vt:lpstr>Security features for browser</vt:lpstr>
      <vt:lpstr>Anti-virus programs</vt:lpstr>
      <vt:lpstr>Passwords</vt:lpstr>
      <vt:lpstr>PowerPoint Presentation</vt:lpstr>
      <vt:lpstr>PowerPoint Presentation</vt:lpstr>
      <vt:lpstr>PowerPoint Presentation</vt:lpstr>
      <vt:lpstr>Password list</vt:lpstr>
      <vt:lpstr>PowerPoint Presentation</vt:lpstr>
      <vt:lpstr>Sample password list</vt:lpstr>
      <vt:lpstr>Password managers</vt:lpstr>
      <vt:lpstr>Facial recognition</vt:lpstr>
      <vt:lpstr>Storing data safely</vt:lpstr>
      <vt:lpstr>PowerPoint Presentation</vt:lpstr>
      <vt:lpstr>Where to back up</vt:lpstr>
      <vt:lpstr>What to back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Snooping or outside attack</vt:lpstr>
      <vt:lpstr>PowerPoint Presentation</vt:lpstr>
      <vt:lpstr>PowerPoint Presentation</vt:lpstr>
      <vt:lpstr>Cover your webcam when not in use</vt:lpstr>
      <vt:lpstr>Turn your computer OFF when not in use</vt:lpstr>
      <vt:lpstr>Is this WiFi secure?</vt:lpstr>
      <vt:lpstr>Using unsecured WiFi (such as SPVWIFI)</vt:lpstr>
      <vt:lpstr>PowerPoint Presentation</vt:lpstr>
      <vt:lpstr>Secure WiFi anywhere   turn on your cell phone hotspot</vt:lpstr>
      <vt:lpstr>VPN – Virtual Private Network</vt:lpstr>
      <vt:lpstr>PowerPoint Presentation</vt:lpstr>
      <vt:lpstr>For more information</vt:lpstr>
      <vt:lpstr>Security and privacy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108</cp:revision>
  <dcterms:created xsi:type="dcterms:W3CDTF">2016-10-28T04:34:43Z</dcterms:created>
  <dcterms:modified xsi:type="dcterms:W3CDTF">2025-07-18T23:49:10Z</dcterms:modified>
</cp:coreProperties>
</file>