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88" r:id="rId4"/>
    <p:sldId id="260" r:id="rId5"/>
    <p:sldId id="261" r:id="rId6"/>
    <p:sldId id="286" r:id="rId7"/>
    <p:sldId id="284" r:id="rId8"/>
    <p:sldId id="279" r:id="rId9"/>
    <p:sldId id="262" r:id="rId10"/>
    <p:sldId id="274" r:id="rId11"/>
    <p:sldId id="285" r:id="rId12"/>
    <p:sldId id="268" r:id="rId13"/>
    <p:sldId id="272" r:id="rId14"/>
    <p:sldId id="273" r:id="rId15"/>
    <p:sldId id="263" r:id="rId16"/>
    <p:sldId id="265" r:id="rId17"/>
    <p:sldId id="270" r:id="rId18"/>
    <p:sldId id="269" r:id="rId19"/>
    <p:sldId id="283" r:id="rId20"/>
    <p:sldId id="267" r:id="rId21"/>
    <p:sldId id="271" r:id="rId22"/>
    <p:sldId id="277" r:id="rId23"/>
    <p:sldId id="287" r:id="rId24"/>
    <p:sldId id="278" r:id="rId25"/>
    <p:sldId id="276" r:id="rId26"/>
    <p:sldId id="282" r:id="rId27"/>
    <p:sldId id="290" r:id="rId28"/>
    <p:sldId id="293" r:id="rId29"/>
    <p:sldId id="291" r:id="rId30"/>
    <p:sldId id="292" r:id="rId31"/>
    <p:sldId id="275" r:id="rId32"/>
    <p:sldId id="280" r:id="rId33"/>
    <p:sldId id="281" r:id="rId34"/>
    <p:sldId id="289" r:id="rId35"/>
    <p:sldId id="264" r:id="rId36"/>
    <p:sldId id="266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8" autoAdjust="0"/>
    <p:restoredTop sz="94660"/>
  </p:normalViewPr>
  <p:slideViewPr>
    <p:cSldViewPr>
      <p:cViewPr varScale="1">
        <p:scale>
          <a:sx n="112" d="100"/>
          <a:sy n="112" d="100"/>
        </p:scale>
        <p:origin x="126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9F1725-969F-49BF-AAD1-EA954597B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B7821-2E83-4B3F-9694-7907A997EEEB}" type="datetimeFigureOut">
              <a:rPr lang="en-US"/>
              <a:pPr>
                <a:defRPr/>
              </a:pPr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CA8D5C-9FDC-4F25-A023-297BD942A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755E2-C9DF-41AE-8B3B-AE962869D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63F017-482B-4F08-8403-1D137CF909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6900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A9C6F9-DDAE-4AE0-A100-C2CC63694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96D4E-4F03-4B27-BE64-D938158A6B61}" type="datetimeFigureOut">
              <a:rPr lang="en-US"/>
              <a:pPr>
                <a:defRPr/>
              </a:pPr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D6F168-AD50-4C7A-8C27-B28EF9C7F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22275E-4D90-4F2B-BB23-C82E1D8C2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EB04E4-4ACA-427E-BC40-8C58A179BA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8155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9C0F49-826B-4A4D-BBCC-C629F0F46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60996-2958-4888-BE33-D5F30C2062C7}" type="datetimeFigureOut">
              <a:rPr lang="en-US"/>
              <a:pPr>
                <a:defRPr/>
              </a:pPr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CD6494-2819-453D-A54E-57786E0B1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A3CFE6-F7A1-4416-A82C-040B2CC02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4AA276-EF2B-4F8F-AAA3-300272F104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7553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4D9357-2D74-4A37-BEE5-E135E9D69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53346-E438-4A32-B13A-B97C6623141E}" type="datetimeFigureOut">
              <a:rPr lang="en-US"/>
              <a:pPr>
                <a:defRPr/>
              </a:pPr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F1CEE3-5DD0-4391-B643-7CAB9B206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87BA02-55C1-4E38-B29D-9DB36524D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6B82D6-46EC-4EBB-BA3A-C4849908DD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829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3A74BC-4E31-4E81-9B91-91AFC9564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E7D86-0B96-4B48-B537-9DF06F3F05B8}" type="datetimeFigureOut">
              <a:rPr lang="en-US"/>
              <a:pPr>
                <a:defRPr/>
              </a:pPr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3D2016-B825-494E-8A30-DF3A98C43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AACC4C-6EA0-4B5E-94BB-6F85C7112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403AD5-198F-4487-B448-30E506CD7A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7991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D3DEE9B-8983-4FEC-81AE-B42CBFC58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51599-8F88-417F-ABF0-08E7D9FD3EAC}" type="datetimeFigureOut">
              <a:rPr lang="en-US"/>
              <a:pPr>
                <a:defRPr/>
              </a:pPr>
              <a:t>2/23/2023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102B45B-6481-4EE2-998A-282E8DA60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589AB21-BE6D-4403-8A1E-B9B3B8F2D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B67065-FB66-4821-A10D-D3C2B38DBE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3798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E2850D6-9204-4AFA-839D-8C4FAFB81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1A082-7D55-46E0-B577-92DC25C9A7FE}" type="datetimeFigureOut">
              <a:rPr lang="en-US"/>
              <a:pPr>
                <a:defRPr/>
              </a:pPr>
              <a:t>2/23/2023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915D4A9-9FA6-46B8-B40B-08FEE2EBC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0C1740D-EDBA-42F0-8A7D-A82126FC2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8F0C10-CB78-4236-9C07-823164B06C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980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C7CE8A0-FDBB-46AC-9054-9906FA86E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215BB-2114-4A39-BEF5-4DEF72A37E24}" type="datetimeFigureOut">
              <a:rPr lang="en-US"/>
              <a:pPr>
                <a:defRPr/>
              </a:pPr>
              <a:t>2/23/2023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5E03A91-0AB4-4125-AAE5-47649767F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FFC959D-A4E3-4A69-88B1-27FEBD4BF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4729DB-09FF-4348-9809-A4EB977AD2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7276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7F2E1B6-ABE1-4648-B13D-0FA3F4EBC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73F8F-8E72-4BE9-96A7-0838F021E0D6}" type="datetimeFigureOut">
              <a:rPr lang="en-US"/>
              <a:pPr>
                <a:defRPr/>
              </a:pPr>
              <a:t>2/23/2023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4BBC48F-661E-4E63-A8F2-A3C8B3D33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26E0E38-6A07-485E-BE56-F8B34029C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750BB9-97B7-408A-A4FD-F621361F35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039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CBB63CE-FAD9-49AA-B8D6-E3D4D8C4E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55924-50C9-4D3E-8776-8C8BCFAC4818}" type="datetimeFigureOut">
              <a:rPr lang="en-US"/>
              <a:pPr>
                <a:defRPr/>
              </a:pPr>
              <a:t>2/23/2023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7FB11CC-47C5-4E91-B648-0C27E4A33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E1CF12D-8B75-4D61-9FAA-A7CE3C330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EE247A-BEF0-465F-BA62-C484E4ABB1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9264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F279326-C008-4124-A60A-E68FA6A55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E0CEA-05E7-41D8-810E-CB960BCBBBE3}" type="datetimeFigureOut">
              <a:rPr lang="en-US"/>
              <a:pPr>
                <a:defRPr/>
              </a:pPr>
              <a:t>2/23/2023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1D67CC7-7EA7-4645-B526-C5D486CD5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3FB1F61-44C4-45B2-982D-F2B6263DA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41A0D2-85BA-43D9-AE86-6C0AAEDE75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8181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D5D9F9A-517E-43A1-B4A9-C1CF54B3F47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254B256-BA2B-42AB-9B73-415D5F89166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925F4-164E-48BF-898F-3AC128BEBB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8F0915-6F76-4EA2-8836-83D4731247AA}" type="datetimeFigureOut">
              <a:rPr lang="en-US"/>
              <a:pPr>
                <a:defRPr/>
              </a:pPr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B0B73-BFCB-4969-BE22-D482C42D70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3738BA-0372-46E8-9885-B71286D005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8238CDB6-C309-40A1-9C16-DC2FDC4324B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go.microsoft.com/fwlink/p/?LinkId=261871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ptopmag.com/t/windows" TargetMode="External"/><Relationship Id="rId2" Type="http://schemas.openxmlformats.org/officeDocument/2006/relationships/hyperlink" Target="http://www.suekayton.com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uekayton.com/images/Windows-10.png">
            <a:extLst>
              <a:ext uri="{FF2B5EF4-FFF2-40B4-BE49-F238E27FC236}">
                <a16:creationId xmlns:a16="http://schemas.microsoft.com/office/drawing/2014/main" id="{532C8BA4-F5EF-484B-A9D7-0E892B0F5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85800"/>
            <a:ext cx="594360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4">
            <a:extLst>
              <a:ext uri="{FF2B5EF4-FFF2-40B4-BE49-F238E27FC236}">
                <a16:creationId xmlns:a16="http://schemas.microsoft.com/office/drawing/2014/main" id="{14C0AE39-D631-4459-993A-FA8137EBBA23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1143000"/>
            <a:ext cx="78486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7" name="Title 1">
            <a:extLst>
              <a:ext uri="{FF2B5EF4-FFF2-40B4-BE49-F238E27FC236}">
                <a16:creationId xmlns:a16="http://schemas.microsoft.com/office/drawing/2014/main" id="{90C8AB52-2936-410F-A40A-AEFA8328B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Upgrade paths</a:t>
            </a:r>
          </a:p>
        </p:txBody>
      </p:sp>
      <p:sp>
        <p:nvSpPr>
          <p:cNvPr id="8196" name="Content Placeholder 2">
            <a:extLst>
              <a:ext uri="{FF2B5EF4-FFF2-40B4-BE49-F238E27FC236}">
                <a16:creationId xmlns:a16="http://schemas.microsoft.com/office/drawing/2014/main" id="{9A7978E9-EF8C-4754-9167-1E09743F6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676400"/>
            <a:ext cx="8686800" cy="4525963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altLang="en-US" dirty="0">
                <a:latin typeface="Arial" charset="0"/>
                <a:cs typeface="Arial" charset="0"/>
              </a:rPr>
              <a:t>32-bit to 32-bit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en-US" dirty="0">
                <a:latin typeface="Arial" charset="0"/>
                <a:cs typeface="Arial" charset="0"/>
              </a:rPr>
              <a:t>32-bit to 64-bit (requires clean install)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en-US" dirty="0">
                <a:latin typeface="Arial" charset="0"/>
                <a:cs typeface="Arial" charset="0"/>
              </a:rPr>
              <a:t>64-bit to 64-bit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en-US" dirty="0">
                <a:latin typeface="Arial" charset="0"/>
                <a:cs typeface="Arial" charset="0"/>
              </a:rPr>
              <a:t>64-bit to 32-bit (requires clean install)</a:t>
            </a:r>
          </a:p>
          <a:p>
            <a:pPr marL="0" indent="0" eaLnBrk="1" hangingPunct="1">
              <a:buFont typeface="Arial" charset="0"/>
              <a:buNone/>
              <a:defRPr/>
            </a:pPr>
            <a:br>
              <a:rPr lang="en-US" altLang="en-US" dirty="0">
                <a:latin typeface="Arial" charset="0"/>
                <a:cs typeface="Arial" charset="0"/>
              </a:rPr>
            </a:br>
            <a:br>
              <a:rPr lang="en-US" altLang="en-US" dirty="0">
                <a:latin typeface="Arial" charset="0"/>
                <a:cs typeface="Arial" charset="0"/>
              </a:rPr>
            </a:br>
            <a:endParaRPr lang="en-US" altLang="en-US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4">
            <a:extLst>
              <a:ext uri="{FF2B5EF4-FFF2-40B4-BE49-F238E27FC236}">
                <a16:creationId xmlns:a16="http://schemas.microsoft.com/office/drawing/2014/main" id="{CD3945FF-9BAA-457B-87C4-E4FB59871E70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1143000"/>
            <a:ext cx="78486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1" name="Title 1">
            <a:extLst>
              <a:ext uri="{FF2B5EF4-FFF2-40B4-BE49-F238E27FC236}">
                <a16:creationId xmlns:a16="http://schemas.microsoft.com/office/drawing/2014/main" id="{B423747F-8D2C-48AA-B84F-5A6CE9D69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Upgrade paths</a:t>
            </a:r>
          </a:p>
        </p:txBody>
      </p:sp>
      <p:sp>
        <p:nvSpPr>
          <p:cNvPr id="12292" name="Content Placeholder 2">
            <a:extLst>
              <a:ext uri="{FF2B5EF4-FFF2-40B4-BE49-F238E27FC236}">
                <a16:creationId xmlns:a16="http://schemas.microsoft.com/office/drawing/2014/main" id="{0EF2A1DD-A78E-4D20-A87E-C2865FFB1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038" y="1600200"/>
            <a:ext cx="8686800" cy="4525963"/>
          </a:xfrm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Windows Home     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 Windows 10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Windows Starter    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 Windows 10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Windows Pro         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 Windows 10 Pro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Windows Ultimate  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 Windows 10 Pro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Windows Enterprise 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 no free upgrade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Windows volume license  no free upgrade</a:t>
            </a:r>
            <a:b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8BB3418D-BBA3-4CA3-B60B-903EF94EA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763" y="381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Can you upgrade?</a:t>
            </a:r>
          </a:p>
        </p:txBody>
      </p:sp>
      <p:sp>
        <p:nvSpPr>
          <p:cNvPr id="13315" name="Line 4">
            <a:extLst>
              <a:ext uri="{FF2B5EF4-FFF2-40B4-BE49-F238E27FC236}">
                <a16:creationId xmlns:a16="http://schemas.microsoft.com/office/drawing/2014/main" id="{D9BBC49A-D439-4009-9014-9F60E2E14534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1143000"/>
            <a:ext cx="78486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8A0072C-978D-429E-9EEC-2158BDB60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876800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altLang="en-US" sz="2700" dirty="0">
                <a:latin typeface="Arial" charset="0"/>
                <a:cs typeface="Arial" charset="0"/>
              </a:rPr>
              <a:t>Check </a:t>
            </a:r>
            <a:r>
              <a:rPr lang="en-US" altLang="en-US" sz="2700">
                <a:latin typeface="Arial" charset="0"/>
                <a:cs typeface="Arial" charset="0"/>
              </a:rPr>
              <a:t>compatibility with </a:t>
            </a:r>
            <a:r>
              <a:rPr lang="en-US" altLang="en-US" sz="2700" dirty="0">
                <a:latin typeface="Arial" charset="0"/>
                <a:cs typeface="Arial" charset="0"/>
              </a:rPr>
              <a:t>Microsoft Upgrade Assistant (just check, don’t use this to upgrade)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altLang="en-US" sz="2700" dirty="0">
                <a:latin typeface="Arial" charset="0"/>
                <a:cs typeface="Arial" charset="0"/>
              </a:rPr>
              <a:t>     </a:t>
            </a:r>
            <a:r>
              <a:rPr lang="en-US" altLang="en-US" sz="2700" dirty="0">
                <a:latin typeface="Arial" charset="0"/>
                <a:cs typeface="Arial" charset="0"/>
                <a:hlinkClick r:id="rId2"/>
              </a:rPr>
              <a:t>http://go.microsoft.com/fwlink/p/?LinkId=261871</a:t>
            </a:r>
            <a:endParaRPr lang="en-US" altLang="en-US" sz="2700" dirty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en-US" sz="2700" dirty="0">
                <a:latin typeface="Arial" charset="0"/>
                <a:cs typeface="Arial" charset="0"/>
              </a:rPr>
              <a:t>Hardware compatibility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altLang="en-US" sz="2700" dirty="0">
                <a:latin typeface="Arial" charset="0"/>
                <a:cs typeface="Arial" charset="0"/>
              </a:rPr>
              <a:t>CPU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altLang="en-US" sz="2700" dirty="0">
                <a:latin typeface="Arial" charset="0"/>
                <a:cs typeface="Arial" charset="0"/>
              </a:rPr>
              <a:t>Graphics card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en-US" sz="2700" dirty="0">
                <a:latin typeface="Arial" charset="0"/>
                <a:cs typeface="Arial" charset="0"/>
              </a:rPr>
              <a:t>Software compatibility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altLang="en-US" sz="2700" dirty="0">
                <a:latin typeface="Arial" charset="0"/>
                <a:cs typeface="Arial" charset="0"/>
              </a:rPr>
              <a:t>Quicken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altLang="en-US" sz="2700" dirty="0">
                <a:latin typeface="Arial" charset="0"/>
                <a:cs typeface="Arial" charset="0"/>
              </a:rPr>
              <a:t>QuickBooks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altLang="en-US" sz="2700" dirty="0">
                <a:latin typeface="Arial" charset="0"/>
                <a:cs typeface="Arial" charset="0"/>
              </a:rPr>
              <a:t>Other older programs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altLang="en-US" dirty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n-US" altLang="en-US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1E7D5C7E-D9D6-4AD8-ABC2-C5DF8983D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763" y="381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Upgrade nag screen</a:t>
            </a:r>
          </a:p>
        </p:txBody>
      </p:sp>
      <p:sp>
        <p:nvSpPr>
          <p:cNvPr id="14339" name="Line 4">
            <a:extLst>
              <a:ext uri="{FF2B5EF4-FFF2-40B4-BE49-F238E27FC236}">
                <a16:creationId xmlns:a16="http://schemas.microsoft.com/office/drawing/2014/main" id="{673BA2BB-DBE9-433A-8F8A-FBC081CB48F6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1143000"/>
            <a:ext cx="78486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4340" name="Picture 2" descr="C:\Users\Me\Desktop\get-windows-10-free-upgrade-icon-100588298-primary_idge.jpg">
            <a:extLst>
              <a:ext uri="{FF2B5EF4-FFF2-40B4-BE49-F238E27FC236}">
                <a16:creationId xmlns:a16="http://schemas.microsoft.com/office/drawing/2014/main" id="{3DC7B9C9-AAD7-4EA7-AD12-281B33C81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1371600"/>
            <a:ext cx="7874000" cy="524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89D9AB0B-4D73-4582-8AA6-E60DB52A2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763" y="381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Upgrade nag screen</a:t>
            </a:r>
          </a:p>
        </p:txBody>
      </p:sp>
      <p:sp>
        <p:nvSpPr>
          <p:cNvPr id="15363" name="Line 4">
            <a:extLst>
              <a:ext uri="{FF2B5EF4-FFF2-40B4-BE49-F238E27FC236}">
                <a16:creationId xmlns:a16="http://schemas.microsoft.com/office/drawing/2014/main" id="{14A0D000-F80E-4B6C-AE25-AB4CE9C7EA84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1143000"/>
            <a:ext cx="78486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364" name="Picture 2" descr="C:\Users\Me\Desktop\W10_upgrade-notification.png">
            <a:extLst>
              <a:ext uri="{FF2B5EF4-FFF2-40B4-BE49-F238E27FC236}">
                <a16:creationId xmlns:a16="http://schemas.microsoft.com/office/drawing/2014/main" id="{972392A3-F6B9-4F41-A71A-31B3F8FAE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3" y="1447800"/>
            <a:ext cx="82454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C:\Users\Me\Desktop\silly_computer_repair_cartoon_laptop_with_wrench_photosculpture-rbacfe7f43dfa443084f9a5550fff6d99_x7saw_8byvr_512.jpg">
            <a:extLst>
              <a:ext uri="{FF2B5EF4-FFF2-40B4-BE49-F238E27FC236}">
                <a16:creationId xmlns:a16="http://schemas.microsoft.com/office/drawing/2014/main" id="{F0DCB01C-E600-4370-A9AB-8DE4489CA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276600"/>
            <a:ext cx="3705225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itle 1">
            <a:extLst>
              <a:ext uri="{FF2B5EF4-FFF2-40B4-BE49-F238E27FC236}">
                <a16:creationId xmlns:a16="http://schemas.microsoft.com/office/drawing/2014/main" id="{F7BE327B-AFD9-4B15-B664-F4541777F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Before you upgrade</a:t>
            </a:r>
          </a:p>
        </p:txBody>
      </p:sp>
      <p:sp>
        <p:nvSpPr>
          <p:cNvPr id="16388" name="Line 4">
            <a:extLst>
              <a:ext uri="{FF2B5EF4-FFF2-40B4-BE49-F238E27FC236}">
                <a16:creationId xmlns:a16="http://schemas.microsoft.com/office/drawing/2014/main" id="{47F5AC97-57B3-45D6-8464-1115C42217F4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1295400"/>
            <a:ext cx="78486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0EF5FEE-DCBB-469A-A763-40D917DC7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828800"/>
            <a:ext cx="8229600" cy="4525963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altLang="en-US" dirty="0">
                <a:latin typeface="Arial" charset="0"/>
                <a:cs typeface="Arial" charset="0"/>
              </a:rPr>
              <a:t>Back up data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en-US" dirty="0">
                <a:latin typeface="Arial" charset="0"/>
                <a:cs typeface="Arial" charset="0"/>
              </a:rPr>
              <a:t>Check hard drive for errors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en-US" dirty="0">
                <a:latin typeface="Arial" charset="0"/>
                <a:cs typeface="Arial" charset="0"/>
              </a:rPr>
              <a:t>Check for viruses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en-US" dirty="0">
                <a:latin typeface="Arial" charset="0"/>
                <a:cs typeface="Arial" charset="0"/>
              </a:rPr>
              <a:t>Do a system backup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altLang="en-US" dirty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n-US" altLang="en-US" dirty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n-US" altLang="en-US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9D78E00C-9E32-47CC-9989-EB1CF8FA3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After you upgrade</a:t>
            </a:r>
          </a:p>
        </p:txBody>
      </p:sp>
      <p:sp>
        <p:nvSpPr>
          <p:cNvPr id="17411" name="Line 4">
            <a:extLst>
              <a:ext uri="{FF2B5EF4-FFF2-40B4-BE49-F238E27FC236}">
                <a16:creationId xmlns:a16="http://schemas.microsoft.com/office/drawing/2014/main" id="{AF5972E4-3AFF-4746-99DB-27BA5B566E44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1066800"/>
            <a:ext cx="78486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E5A0389-F8DD-485D-98A4-D7AF1EAF7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295400"/>
            <a:ext cx="8610600" cy="5105400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altLang="en-US" sz="2800" dirty="0">
                <a:latin typeface="Arial" charset="0"/>
                <a:cs typeface="Arial" charset="0"/>
              </a:rPr>
              <a:t>Make Windows 10 repair CD or flash drive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en-US" sz="2800" dirty="0">
                <a:latin typeface="Arial" charset="0"/>
                <a:cs typeface="Arial" charset="0"/>
              </a:rPr>
              <a:t>Install start menu software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en-US" sz="2800" dirty="0">
                <a:latin typeface="Arial" charset="0"/>
                <a:cs typeface="Arial" charset="0"/>
              </a:rPr>
              <a:t>Turn off lock screen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en-US" sz="2800" dirty="0">
                <a:latin typeface="Arial" charset="0"/>
                <a:cs typeface="Arial" charset="0"/>
              </a:rPr>
              <a:t>Add icon for Show Desktop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en-US" sz="2800" dirty="0">
                <a:latin typeface="Arial" charset="0"/>
                <a:cs typeface="Arial" charset="0"/>
              </a:rPr>
              <a:t>Plug security holes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en-US" sz="2800" dirty="0">
                <a:latin typeface="Arial" charset="0"/>
                <a:cs typeface="Arial" charset="0"/>
              </a:rPr>
              <a:t>Check that printer is default and it works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en-US" sz="2800" dirty="0">
                <a:latin typeface="Arial" charset="0"/>
                <a:cs typeface="Arial" charset="0"/>
              </a:rPr>
              <a:t>Perform full system backup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en-US" sz="2800" dirty="0">
                <a:latin typeface="Arial" charset="0"/>
                <a:cs typeface="Arial" charset="0"/>
              </a:rPr>
              <a:t>Turn off OneDrive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en-US" sz="2800" dirty="0">
                <a:latin typeface="Arial" charset="0"/>
                <a:cs typeface="Arial" charset="0"/>
              </a:rPr>
              <a:t>Install games (Solitaire, etc.) if needed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en-US" sz="2800" dirty="0">
                <a:latin typeface="Arial" charset="0"/>
                <a:cs typeface="Arial" charset="0"/>
              </a:rPr>
              <a:t>Fix sharing settings and browser add-ons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altLang="en-US" dirty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n-US" altLang="en-US" dirty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n-US" altLang="en-US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Me\Desktop\windows-10_logon-screen_disabled.jpg">
            <a:extLst>
              <a:ext uri="{FF2B5EF4-FFF2-40B4-BE49-F238E27FC236}">
                <a16:creationId xmlns:a16="http://schemas.microsoft.com/office/drawing/2014/main" id="{E373322B-AFD5-47B2-BF44-375B91841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7800"/>
            <a:ext cx="7324725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itle 1">
            <a:extLst>
              <a:ext uri="{FF2B5EF4-FFF2-40B4-BE49-F238E27FC236}">
                <a16:creationId xmlns:a16="http://schemas.microsoft.com/office/drawing/2014/main" id="{F65EB511-7626-4178-A715-9B67879E8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Log in screen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C:\Users\Me\Desktop\windows-10-desktop.jpg">
            <a:extLst>
              <a:ext uri="{FF2B5EF4-FFF2-40B4-BE49-F238E27FC236}">
                <a16:creationId xmlns:a16="http://schemas.microsoft.com/office/drawing/2014/main" id="{907847EF-ADAB-4520-8C43-CFA850F6A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3838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915CCF02-3186-4C56-9D53-11618F350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Apps vs. Applications</a:t>
            </a:r>
          </a:p>
        </p:txBody>
      </p:sp>
      <p:sp>
        <p:nvSpPr>
          <p:cNvPr id="20483" name="Line 4">
            <a:extLst>
              <a:ext uri="{FF2B5EF4-FFF2-40B4-BE49-F238E27FC236}">
                <a16:creationId xmlns:a16="http://schemas.microsoft.com/office/drawing/2014/main" id="{46B791D6-065F-42E5-97C0-99BD614B9589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1295400"/>
            <a:ext cx="78486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484" name="Picture 2" descr="C:\Users\Me\Desktop\1.jpg">
            <a:extLst>
              <a:ext uri="{FF2B5EF4-FFF2-40B4-BE49-F238E27FC236}">
                <a16:creationId xmlns:a16="http://schemas.microsoft.com/office/drawing/2014/main" id="{3A831EFE-2445-42CE-B31A-45BE07E68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475" y="1676400"/>
            <a:ext cx="382905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Content Placeholder 2">
            <a:extLst>
              <a:ext uri="{FF2B5EF4-FFF2-40B4-BE49-F238E27FC236}">
                <a16:creationId xmlns:a16="http://schemas.microsoft.com/office/drawing/2014/main" id="{9D04BE2E-267B-4F6D-A818-E43DA1D9D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752600"/>
            <a:ext cx="5334000" cy="4525963"/>
          </a:xfrm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Apps run on phones, tablets and computers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Applications are programs for computers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Applications are more complex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>
            <a:extLst>
              <a:ext uri="{FF2B5EF4-FFF2-40B4-BE49-F238E27FC236}">
                <a16:creationId xmlns:a16="http://schemas.microsoft.com/office/drawing/2014/main" id="{27ACD7FF-FADF-459B-AA96-0E2CC5681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4384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Ready for prime time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Final version of Windows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Free upgrade until July 29, 2016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New features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Works on most computers &lt; 6 years old</a:t>
            </a:r>
          </a:p>
        </p:txBody>
      </p:sp>
      <p:sp>
        <p:nvSpPr>
          <p:cNvPr id="3075" name="Title 1">
            <a:extLst>
              <a:ext uri="{FF2B5EF4-FFF2-40B4-BE49-F238E27FC236}">
                <a16:creationId xmlns:a16="http://schemas.microsoft.com/office/drawing/2014/main" id="{A1B8B712-090A-4DAD-B4F6-024DBE074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Windows 10</a:t>
            </a:r>
          </a:p>
        </p:txBody>
      </p:sp>
      <p:sp>
        <p:nvSpPr>
          <p:cNvPr id="3076" name="Line 4">
            <a:extLst>
              <a:ext uri="{FF2B5EF4-FFF2-40B4-BE49-F238E27FC236}">
                <a16:creationId xmlns:a16="http://schemas.microsoft.com/office/drawing/2014/main" id="{38B27231-9C14-482E-AFA6-E89FBE94194E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2133600"/>
            <a:ext cx="78486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77" name="Picture 2" descr="http://suekayton.com/images/Windows-10.png">
            <a:extLst>
              <a:ext uri="{FF2B5EF4-FFF2-40B4-BE49-F238E27FC236}">
                <a16:creationId xmlns:a16="http://schemas.microsoft.com/office/drawing/2014/main" id="{07EDEBF7-34FB-4ACF-ACB1-46465BE30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93675"/>
            <a:ext cx="18288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89A16312-A586-4147-9830-01E0014F0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New icons</a:t>
            </a:r>
          </a:p>
        </p:txBody>
      </p:sp>
      <p:sp>
        <p:nvSpPr>
          <p:cNvPr id="21507" name="Line 4">
            <a:extLst>
              <a:ext uri="{FF2B5EF4-FFF2-40B4-BE49-F238E27FC236}">
                <a16:creationId xmlns:a16="http://schemas.microsoft.com/office/drawing/2014/main" id="{042609B9-4944-41FE-9E07-A70E64F8BC8C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1295400"/>
            <a:ext cx="78486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1508" name="Picture 2" descr="C:\Users\Me\Desktop\536x286xhtf3_png_pagespeed_ic_9g88cqqC38.jpg">
            <a:extLst>
              <a:ext uri="{FF2B5EF4-FFF2-40B4-BE49-F238E27FC236}">
                <a16:creationId xmlns:a16="http://schemas.microsoft.com/office/drawing/2014/main" id="{1881A845-14A6-45C0-9CBB-187784EB8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5000"/>
            <a:ext cx="80137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Box 2">
            <a:extLst>
              <a:ext uri="{FF2B5EF4-FFF2-40B4-BE49-F238E27FC236}">
                <a16:creationId xmlns:a16="http://schemas.microsoft.com/office/drawing/2014/main" id="{3160DD76-AF20-42B4-9A08-E61B7BCA6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326063"/>
            <a:ext cx="32131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Microsoft Edge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replaces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Internet Explorer</a:t>
            </a:r>
          </a:p>
        </p:txBody>
      </p:sp>
      <p:sp>
        <p:nvSpPr>
          <p:cNvPr id="21510" name="TextBox 7">
            <a:extLst>
              <a:ext uri="{FF2B5EF4-FFF2-40B4-BE49-F238E27FC236}">
                <a16:creationId xmlns:a16="http://schemas.microsoft.com/office/drawing/2014/main" id="{EE8E9720-C24B-4202-BF79-925271633B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75" y="4787900"/>
            <a:ext cx="29400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Store -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Buy and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download apps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C6D707B-0120-4917-B0A0-D422BFC9D4AF}"/>
              </a:ext>
            </a:extLst>
          </p:cNvPr>
          <p:cNvCxnSpPr/>
          <p:nvPr/>
        </p:nvCxnSpPr>
        <p:spPr>
          <a:xfrm flipV="1">
            <a:off x="2967038" y="3382963"/>
            <a:ext cx="0" cy="1973262"/>
          </a:xfrm>
          <a:prstGeom prst="straightConnector1">
            <a:avLst/>
          </a:prstGeom>
          <a:ln w="603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3FFD917-FAD0-4632-91A2-34015A062D77}"/>
              </a:ext>
            </a:extLst>
          </p:cNvPr>
          <p:cNvCxnSpPr/>
          <p:nvPr/>
        </p:nvCxnSpPr>
        <p:spPr>
          <a:xfrm flipH="1" flipV="1">
            <a:off x="6324600" y="3429000"/>
            <a:ext cx="1524000" cy="1071563"/>
          </a:xfrm>
          <a:prstGeom prst="straightConnector1">
            <a:avLst/>
          </a:prstGeom>
          <a:ln w="603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3" name="TextBox 14">
            <a:extLst>
              <a:ext uri="{FF2B5EF4-FFF2-40B4-BE49-F238E27FC236}">
                <a16:creationId xmlns:a16="http://schemas.microsoft.com/office/drawing/2014/main" id="{802DC14A-E5D8-4E4E-9DB1-B64F5C290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3413" y="4249738"/>
            <a:ext cx="1709737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File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Explorer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7C5FF0F-AB86-46E1-80FB-B6C4F1CA3C15}"/>
              </a:ext>
            </a:extLst>
          </p:cNvPr>
          <p:cNvCxnSpPr/>
          <p:nvPr/>
        </p:nvCxnSpPr>
        <p:spPr>
          <a:xfrm flipH="1" flipV="1">
            <a:off x="4637088" y="3403600"/>
            <a:ext cx="544512" cy="846138"/>
          </a:xfrm>
          <a:prstGeom prst="straightConnector1">
            <a:avLst/>
          </a:prstGeom>
          <a:ln w="603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5" name="TextBox 20">
            <a:extLst>
              <a:ext uri="{FF2B5EF4-FFF2-40B4-BE49-F238E27FC236}">
                <a16:creationId xmlns:a16="http://schemas.microsoft.com/office/drawing/2014/main" id="{20E3C787-C389-4B73-B64D-04E75B909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202113"/>
            <a:ext cx="19621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Task view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75B8E2B-4FD4-465A-BEEB-4F5E6D1CBF7B}"/>
              </a:ext>
            </a:extLst>
          </p:cNvPr>
          <p:cNvCxnSpPr>
            <a:stCxn id="21515" idx="0"/>
          </p:cNvCxnSpPr>
          <p:nvPr/>
        </p:nvCxnSpPr>
        <p:spPr>
          <a:xfrm flipH="1" flipV="1">
            <a:off x="1241425" y="3402013"/>
            <a:ext cx="44450" cy="800100"/>
          </a:xfrm>
          <a:prstGeom prst="straightConnector1">
            <a:avLst/>
          </a:prstGeom>
          <a:ln w="603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77041CCA-B4FC-497E-BACD-AE8FAD330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New names</a:t>
            </a:r>
          </a:p>
        </p:txBody>
      </p:sp>
      <p:sp>
        <p:nvSpPr>
          <p:cNvPr id="22531" name="Line 4">
            <a:extLst>
              <a:ext uri="{FF2B5EF4-FFF2-40B4-BE49-F238E27FC236}">
                <a16:creationId xmlns:a16="http://schemas.microsoft.com/office/drawing/2014/main" id="{B9A93E90-7612-4503-88A9-642072562894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1295400"/>
            <a:ext cx="78486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2" name="Content Placeholder 2">
            <a:extLst>
              <a:ext uri="{FF2B5EF4-FFF2-40B4-BE49-F238E27FC236}">
                <a16:creationId xmlns:a16="http://schemas.microsoft.com/office/drawing/2014/main" id="{78AD7580-9453-4F49-8F04-41B7C5791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7526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This PC (was My Computer)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Microsoft Edge (was Internet Explorer)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PC settings (Windows 10 control panel)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Windows update – moved to PC settings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ABEC6DCC-D07E-48CC-B0DD-EFBF0A334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Rolling back to Windows 7</a:t>
            </a:r>
          </a:p>
        </p:txBody>
      </p:sp>
      <p:sp>
        <p:nvSpPr>
          <p:cNvPr id="23555" name="Line 4">
            <a:extLst>
              <a:ext uri="{FF2B5EF4-FFF2-40B4-BE49-F238E27FC236}">
                <a16:creationId xmlns:a16="http://schemas.microsoft.com/office/drawing/2014/main" id="{112F92C6-3583-4024-8B99-81AA34037BC4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1295400"/>
            <a:ext cx="78486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6" name="Content Placeholder 2">
            <a:extLst>
              <a:ext uri="{FF2B5EF4-FFF2-40B4-BE49-F238E27FC236}">
                <a16:creationId xmlns:a16="http://schemas.microsoft.com/office/drawing/2014/main" id="{C81D6365-D7D4-4E77-86F6-1FF62110B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7526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Easy within 30 days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Harder after that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Restore Windows 7 system image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Clean install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97F1ADED-3BB5-408F-B03E-9588E7314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Controlling Windows updates</a:t>
            </a:r>
          </a:p>
        </p:txBody>
      </p:sp>
      <p:sp>
        <p:nvSpPr>
          <p:cNvPr id="24579" name="Line 4">
            <a:extLst>
              <a:ext uri="{FF2B5EF4-FFF2-40B4-BE49-F238E27FC236}">
                <a16:creationId xmlns:a16="http://schemas.microsoft.com/office/drawing/2014/main" id="{A19D5E93-9D92-40FF-9B69-3362EEF60A35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1295400"/>
            <a:ext cx="78486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0" name="Content Placeholder 2">
            <a:extLst>
              <a:ext uri="{FF2B5EF4-FFF2-40B4-BE49-F238E27FC236}">
                <a16:creationId xmlns:a16="http://schemas.microsoft.com/office/drawing/2014/main" id="{362C6BAE-7746-4D3B-9C07-20B373823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7526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On wired ethernet, cannot be disabled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Can be postponed for several months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Not recommended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On WiFi, can designate as metered connection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Manual update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Recommended at least once a month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0453AEE1-D13B-4D04-8255-226C2DD13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Windows 7 games</a:t>
            </a:r>
          </a:p>
        </p:txBody>
      </p:sp>
      <p:sp>
        <p:nvSpPr>
          <p:cNvPr id="25603" name="Line 4">
            <a:extLst>
              <a:ext uri="{FF2B5EF4-FFF2-40B4-BE49-F238E27FC236}">
                <a16:creationId xmlns:a16="http://schemas.microsoft.com/office/drawing/2014/main" id="{E249915A-F206-46F4-83F4-4DB3A38C5248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1295400"/>
            <a:ext cx="78486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4" name="Content Placeholder 2">
            <a:extLst>
              <a:ext uri="{FF2B5EF4-FFF2-40B4-BE49-F238E27FC236}">
                <a16:creationId xmlns:a16="http://schemas.microsoft.com/office/drawing/2014/main" id="{5CC2287F-539F-4D42-82EB-E1B20C58D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7526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Manual install and download</a:t>
            </a:r>
          </a:p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Have to re-install after every service pack (build) upgrade, about twice a year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63BF01BE-8FB8-4015-932B-A8B13193B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Cortana personal assistant</a:t>
            </a:r>
          </a:p>
        </p:txBody>
      </p:sp>
      <p:sp>
        <p:nvSpPr>
          <p:cNvPr id="26627" name="Line 4">
            <a:extLst>
              <a:ext uri="{FF2B5EF4-FFF2-40B4-BE49-F238E27FC236}">
                <a16:creationId xmlns:a16="http://schemas.microsoft.com/office/drawing/2014/main" id="{55A3DFC6-8696-4787-B0DC-BBBB2D981825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1295400"/>
            <a:ext cx="78486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6628" name="Picture 2" descr="C:\Users\Me\Desktop\cortanainterface.jpg">
            <a:extLst>
              <a:ext uri="{FF2B5EF4-FFF2-40B4-BE49-F238E27FC236}">
                <a16:creationId xmlns:a16="http://schemas.microsoft.com/office/drawing/2014/main" id="{C75317D0-4D5B-4D97-BDBF-BB83FF91C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5000"/>
            <a:ext cx="81121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549C2267-1351-489B-B31A-C881B3F1E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Cortana personal assistant</a:t>
            </a:r>
          </a:p>
        </p:txBody>
      </p:sp>
      <p:sp>
        <p:nvSpPr>
          <p:cNvPr id="27651" name="Line 4">
            <a:extLst>
              <a:ext uri="{FF2B5EF4-FFF2-40B4-BE49-F238E27FC236}">
                <a16:creationId xmlns:a16="http://schemas.microsoft.com/office/drawing/2014/main" id="{ED8D76EC-5C4C-4E36-8AED-ED079F80CCEE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1295400"/>
            <a:ext cx="78486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7652" name="Picture 4" descr="C:\Users\Me\Desktop\cortana3.png">
            <a:extLst>
              <a:ext uri="{FF2B5EF4-FFF2-40B4-BE49-F238E27FC236}">
                <a16:creationId xmlns:a16="http://schemas.microsoft.com/office/drawing/2014/main" id="{FE03A733-08E0-4F0F-B1CA-C3C6949C7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905000"/>
            <a:ext cx="410686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 descr="C:\Users\Me\Desktop\cortana 4.png">
            <a:extLst>
              <a:ext uri="{FF2B5EF4-FFF2-40B4-BE49-F238E27FC236}">
                <a16:creationId xmlns:a16="http://schemas.microsoft.com/office/drawing/2014/main" id="{1419375B-DA5B-4AA0-A6CB-55075AC35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362200"/>
            <a:ext cx="41751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4CC0967B-1107-48CB-A12C-53BAA0B1C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Enabling safe mode on boot</a:t>
            </a:r>
          </a:p>
        </p:txBody>
      </p:sp>
      <p:sp>
        <p:nvSpPr>
          <p:cNvPr id="28675" name="Line 4">
            <a:extLst>
              <a:ext uri="{FF2B5EF4-FFF2-40B4-BE49-F238E27FC236}">
                <a16:creationId xmlns:a16="http://schemas.microsoft.com/office/drawing/2014/main" id="{6CE0100C-77AC-4C68-BBBD-DB5BC7CDC9D2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1295400"/>
            <a:ext cx="78486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C3942D6-C38C-4D6A-A1A8-7AD772A96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752600"/>
            <a:ext cx="8229600" cy="4525963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altLang="en-US" dirty="0">
                <a:latin typeface="Arial" charset="0"/>
                <a:cs typeface="Arial" charset="0"/>
              </a:rPr>
              <a:t>Safe Mode needed to recover from bad drivers, virus infestation, etc.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en-US" dirty="0">
                <a:latin typeface="Arial" charset="0"/>
                <a:cs typeface="Arial" charset="0"/>
              </a:rPr>
              <a:t>From elevated command prompt:</a:t>
            </a:r>
            <a:endParaRPr lang="en-US" dirty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dirty="0" err="1"/>
              <a:t>bcdedit</a:t>
            </a:r>
            <a:r>
              <a:rPr lang="en-US" dirty="0"/>
              <a:t> /set {</a:t>
            </a:r>
            <a:r>
              <a:rPr lang="en-US" dirty="0" err="1"/>
              <a:t>bootmgr</a:t>
            </a:r>
            <a:r>
              <a:rPr lang="en-US" dirty="0"/>
              <a:t>} </a:t>
            </a:r>
            <a:r>
              <a:rPr lang="en-US" dirty="0" err="1"/>
              <a:t>displaybootmenu</a:t>
            </a:r>
            <a:r>
              <a:rPr lang="en-US" dirty="0"/>
              <a:t> yes</a:t>
            </a:r>
            <a:br>
              <a:rPr lang="en-US" dirty="0"/>
            </a:br>
            <a:r>
              <a:rPr lang="en-US" dirty="0" err="1"/>
              <a:t>bcdedit</a:t>
            </a:r>
            <a:r>
              <a:rPr lang="en-US" dirty="0"/>
              <a:t> /timeout 2</a:t>
            </a:r>
            <a:br>
              <a:rPr lang="en-US" dirty="0"/>
            </a:br>
            <a:r>
              <a:rPr lang="en-US" dirty="0" err="1"/>
              <a:t>bcdedit</a:t>
            </a:r>
            <a:r>
              <a:rPr lang="en-US" dirty="0"/>
              <a:t> /set {default} </a:t>
            </a:r>
            <a:r>
              <a:rPr lang="en-US" dirty="0" err="1"/>
              <a:t>bootmenupolicy</a:t>
            </a:r>
            <a:r>
              <a:rPr lang="en-US" dirty="0"/>
              <a:t> legacy</a:t>
            </a:r>
            <a:endParaRPr lang="en-US" altLang="en-US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49E309A3-5022-4A01-9BE5-7C78B2B7C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Enabling safe mode on boot</a:t>
            </a:r>
          </a:p>
        </p:txBody>
      </p:sp>
      <p:sp>
        <p:nvSpPr>
          <p:cNvPr id="29699" name="Line 4">
            <a:extLst>
              <a:ext uri="{FF2B5EF4-FFF2-40B4-BE49-F238E27FC236}">
                <a16:creationId xmlns:a16="http://schemas.microsoft.com/office/drawing/2014/main" id="{AB105559-A4DF-4CF1-97D2-197DC1A7DB1B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1295400"/>
            <a:ext cx="78486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0" name="Content Placeholder 2">
            <a:extLst>
              <a:ext uri="{FF2B5EF4-FFF2-40B4-BE49-F238E27FC236}">
                <a16:creationId xmlns:a16="http://schemas.microsoft.com/office/drawing/2014/main" id="{5A97CAFC-64EE-4CAE-A300-85F8FD3DA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600200"/>
            <a:ext cx="8229600" cy="60960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Hit F8 when you see this screen</a:t>
            </a:r>
          </a:p>
        </p:txBody>
      </p:sp>
      <p:pic>
        <p:nvPicPr>
          <p:cNvPr id="29701" name="Picture 2" descr="C:\Users\Me\Desktop\Windows10LegacyBootLoader.png">
            <a:extLst>
              <a:ext uri="{FF2B5EF4-FFF2-40B4-BE49-F238E27FC236}">
                <a16:creationId xmlns:a16="http://schemas.microsoft.com/office/drawing/2014/main" id="{0D660EB5-3753-4198-9ED2-72FCDDB1F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38400"/>
            <a:ext cx="806926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3BD6BD2B-6B92-4601-A616-112484A63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Recovery environment</a:t>
            </a:r>
          </a:p>
        </p:txBody>
      </p:sp>
      <p:sp>
        <p:nvSpPr>
          <p:cNvPr id="30723" name="Line 4">
            <a:extLst>
              <a:ext uri="{FF2B5EF4-FFF2-40B4-BE49-F238E27FC236}">
                <a16:creationId xmlns:a16="http://schemas.microsoft.com/office/drawing/2014/main" id="{E174E0EC-A0AC-4771-949B-64BF6D07CE33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1295400"/>
            <a:ext cx="78486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4" name="Content Placeholder 2">
            <a:extLst>
              <a:ext uri="{FF2B5EF4-FFF2-40B4-BE49-F238E27FC236}">
                <a16:creationId xmlns:a16="http://schemas.microsoft.com/office/drawing/2014/main" id="{C481F9A0-2DE6-4CDD-AF9A-5896C3BFD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752600"/>
            <a:ext cx="8229600" cy="1371600"/>
          </a:xfrm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Hold down shift key while restarting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If can’t boot, may launch automatically</a:t>
            </a:r>
          </a:p>
        </p:txBody>
      </p:sp>
      <p:pic>
        <p:nvPicPr>
          <p:cNvPr id="30725" name="Picture 2" descr="C:\Users\Me\Desktop\Windows10AdvancedOptions.png">
            <a:extLst>
              <a:ext uri="{FF2B5EF4-FFF2-40B4-BE49-F238E27FC236}">
                <a16:creationId xmlns:a16="http://schemas.microsoft.com/office/drawing/2014/main" id="{E8DDACA4-225C-43E0-B638-CB0790F36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124200"/>
            <a:ext cx="5613400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2">
            <a:extLst>
              <a:ext uri="{FF2B5EF4-FFF2-40B4-BE49-F238E27FC236}">
                <a16:creationId xmlns:a16="http://schemas.microsoft.com/office/drawing/2014/main" id="{4DCD059C-D6EE-4BC6-8D26-54832F110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Pre-installed on new computer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Recommend local account, not Microsoft login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Upgrade from Windows 7 or 8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Keep settings, applications and most customizations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Clean install 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From Windows XP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Lose settings and applications</a:t>
            </a:r>
          </a:p>
        </p:txBody>
      </p:sp>
      <p:sp>
        <p:nvSpPr>
          <p:cNvPr id="4099" name="Title 1">
            <a:extLst>
              <a:ext uri="{FF2B5EF4-FFF2-40B4-BE49-F238E27FC236}">
                <a16:creationId xmlns:a16="http://schemas.microsoft.com/office/drawing/2014/main" id="{5FF69F39-AF7C-4A96-9A53-6CAB63E25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Installation type</a:t>
            </a:r>
          </a:p>
        </p:txBody>
      </p:sp>
      <p:sp>
        <p:nvSpPr>
          <p:cNvPr id="4100" name="Line 4">
            <a:extLst>
              <a:ext uri="{FF2B5EF4-FFF2-40B4-BE49-F238E27FC236}">
                <a16:creationId xmlns:a16="http://schemas.microsoft.com/office/drawing/2014/main" id="{B31BB50A-7CDD-4DB3-9B2A-E1CAB6614474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1371600"/>
            <a:ext cx="78486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Me\Desktop\Windows10StartupSettings.jpg">
            <a:extLst>
              <a:ext uri="{FF2B5EF4-FFF2-40B4-BE49-F238E27FC236}">
                <a16:creationId xmlns:a16="http://schemas.microsoft.com/office/drawing/2014/main" id="{AF9BD3E3-54BE-47EA-867B-9BF6184A3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8600"/>
            <a:ext cx="5562600" cy="628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F10B8C1C-2BBB-488B-90BB-B8A3597C2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11762"/>
          </a:xfrm>
        </p:spPr>
        <p:txBody>
          <a:bodyPr/>
          <a:lstStyle/>
          <a:p>
            <a:r>
              <a:rPr lang="en-US" altLang="en-US" sz="7200">
                <a:latin typeface="Arial Black" panose="020B0A04020102020204" pitchFamily="34" charset="0"/>
              </a:rPr>
              <a:t>Windows 10</a:t>
            </a:r>
            <a:br>
              <a:rPr lang="en-US" altLang="en-US" sz="7200">
                <a:latin typeface="Arial Black" panose="020B0A04020102020204" pitchFamily="34" charset="0"/>
              </a:rPr>
            </a:br>
            <a:r>
              <a:rPr lang="en-US" altLang="en-US" sz="7200">
                <a:latin typeface="Arial Black" panose="020B0A04020102020204" pitchFamily="34" charset="0"/>
              </a:rPr>
              <a:t>start menu</a:t>
            </a:r>
            <a:br>
              <a:rPr lang="en-US" altLang="en-US" sz="7200">
                <a:latin typeface="Arial Black" panose="020B0A04020102020204" pitchFamily="34" charset="0"/>
              </a:rPr>
            </a:br>
            <a:r>
              <a:rPr lang="en-US" altLang="en-US" sz="7200">
                <a:latin typeface="Arial Black" panose="020B0A04020102020204" pitchFamily="34" charset="0"/>
              </a:rPr>
              <a:t>customization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ADB0811F-1002-4677-BDE9-413980978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System image back up</a:t>
            </a:r>
          </a:p>
        </p:txBody>
      </p:sp>
      <p:sp>
        <p:nvSpPr>
          <p:cNvPr id="33795" name="Line 4">
            <a:extLst>
              <a:ext uri="{FF2B5EF4-FFF2-40B4-BE49-F238E27FC236}">
                <a16:creationId xmlns:a16="http://schemas.microsoft.com/office/drawing/2014/main" id="{700EAE17-687E-41DF-979D-AB416F31A66D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1295400"/>
            <a:ext cx="78486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6" name="Content Placeholder 2">
            <a:extLst>
              <a:ext uri="{FF2B5EF4-FFF2-40B4-BE49-F238E27FC236}">
                <a16:creationId xmlns:a16="http://schemas.microsoft.com/office/drawing/2014/main" id="{C7C6397E-86C3-4BE8-BD1A-63DA51EBE7D3}"/>
              </a:ext>
            </a:extLst>
          </p:cNvPr>
          <p:cNvSpPr txBox="1">
            <a:spLocks/>
          </p:cNvSpPr>
          <p:nvPr/>
        </p:nvSpPr>
        <p:spPr bwMode="auto">
          <a:xfrm>
            <a:off x="762000" y="1752600"/>
            <a:ext cx="8229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Built-in software on Windows 7,8 and 10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Third-party software (Acronis)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Can mirror hard drives (RAID)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</a:rPr>
              <a:t>For secondary backup only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3E327F42-5E4C-4987-A803-4EADFA122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Data back up</a:t>
            </a:r>
          </a:p>
        </p:txBody>
      </p:sp>
      <p:sp>
        <p:nvSpPr>
          <p:cNvPr id="34819" name="Line 4">
            <a:extLst>
              <a:ext uri="{FF2B5EF4-FFF2-40B4-BE49-F238E27FC236}">
                <a16:creationId xmlns:a16="http://schemas.microsoft.com/office/drawing/2014/main" id="{177C388D-4232-4BF4-9094-D22EC73C9D9D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1295400"/>
            <a:ext cx="78486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0" name="Content Placeholder 2">
            <a:extLst>
              <a:ext uri="{FF2B5EF4-FFF2-40B4-BE49-F238E27FC236}">
                <a16:creationId xmlns:a16="http://schemas.microsoft.com/office/drawing/2014/main" id="{022701B3-31DC-47A4-9AC7-0AF12467BFDF}"/>
              </a:ext>
            </a:extLst>
          </p:cNvPr>
          <p:cNvSpPr txBox="1">
            <a:spLocks/>
          </p:cNvSpPr>
          <p:nvPr/>
        </p:nvSpPr>
        <p:spPr bwMode="auto">
          <a:xfrm>
            <a:off x="762000" y="1752600"/>
            <a:ext cx="8229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Cloud backup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</a:rPr>
              <a:t>Google Drive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</a:rPr>
              <a:t>DropBox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Local backup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</a:rPr>
              <a:t>Manual drop-and-drag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</a:rPr>
              <a:t>Third-party software (GFI)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</a:rPr>
              <a:t>Built in software in Windows 7, 8, and 10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</a:rPr>
              <a:t>Time Machine (NOT recommended)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B3BB39D9-354E-4E47-8813-91A9B71E3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Local or Microsoft login</a:t>
            </a:r>
          </a:p>
        </p:txBody>
      </p:sp>
      <p:sp>
        <p:nvSpPr>
          <p:cNvPr id="35843" name="Line 4">
            <a:extLst>
              <a:ext uri="{FF2B5EF4-FFF2-40B4-BE49-F238E27FC236}">
                <a16:creationId xmlns:a16="http://schemas.microsoft.com/office/drawing/2014/main" id="{50066E2F-DCBE-4B32-B904-45FC7779B202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1295400"/>
            <a:ext cx="78486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4" name="Content Placeholder 2">
            <a:extLst>
              <a:ext uri="{FF2B5EF4-FFF2-40B4-BE49-F238E27FC236}">
                <a16:creationId xmlns:a16="http://schemas.microsoft.com/office/drawing/2014/main" id="{FB4621FF-FF70-452E-B7B4-188732452420}"/>
              </a:ext>
            </a:extLst>
          </p:cNvPr>
          <p:cNvSpPr txBox="1">
            <a:spLocks/>
          </p:cNvSpPr>
          <p:nvPr/>
        </p:nvSpPr>
        <p:spPr bwMode="auto">
          <a:xfrm>
            <a:off x="762000" y="1752600"/>
            <a:ext cx="8229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Local login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</a:rPr>
              <a:t>Easier to trouble-shoot and repair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</a:rPr>
              <a:t>Can use blank password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Microsoft login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</a:rPr>
              <a:t>Sync with OneDrive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</a:rPr>
              <a:t>Sync with Live Mail and Outlook.com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</a:rPr>
              <a:t>Can get locked out of computer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</a:rPr>
              <a:t>Harder to trouble-shoot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</a:rPr>
              <a:t>Cannot use blank password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C09CCB5B-70CB-46C6-8383-6A0C4FF16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To learn more</a:t>
            </a:r>
          </a:p>
        </p:txBody>
      </p:sp>
      <p:sp>
        <p:nvSpPr>
          <p:cNvPr id="36867" name="Line 4">
            <a:extLst>
              <a:ext uri="{FF2B5EF4-FFF2-40B4-BE49-F238E27FC236}">
                <a16:creationId xmlns:a16="http://schemas.microsoft.com/office/drawing/2014/main" id="{D2384531-8A52-4B74-8B59-9CC4EEA37B6B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1295400"/>
            <a:ext cx="78486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0E1259A-EC12-4ECE-972B-B641AC6D2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752600"/>
            <a:ext cx="8229600" cy="4525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US" altLang="en-US" dirty="0">
                <a:latin typeface="Arial" charset="0"/>
                <a:cs typeface="Arial" charset="0"/>
              </a:rPr>
              <a:t>My website </a:t>
            </a:r>
            <a:endParaRPr lang="en-US" altLang="en-US" dirty="0">
              <a:latin typeface="Arial" charset="0"/>
              <a:cs typeface="Arial" charset="0"/>
              <a:hlinkClick r:id="rId2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altLang="en-US" dirty="0">
                <a:latin typeface="Arial" charset="0"/>
                <a:cs typeface="Arial" charset="0"/>
                <a:hlinkClick r:id="rId2"/>
              </a:rPr>
              <a:t>www.suekayton.com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altLang="en-US" dirty="0">
                <a:latin typeface="Arial" charset="0"/>
                <a:cs typeface="Arial" charset="0"/>
              </a:rPr>
              <a:t>	click on Windows 10 update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altLang="en-US" dirty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altLang="en-US" dirty="0">
                <a:latin typeface="Arial" charset="0"/>
                <a:cs typeface="Arial" charset="0"/>
              </a:rPr>
              <a:t>Tom’s Guide to Windows 10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altLang="en-US" dirty="0">
                <a:latin typeface="Arial" charset="0"/>
                <a:cs typeface="Arial" charset="0"/>
                <a:hlinkClick r:id="rId3"/>
              </a:rPr>
              <a:t>http://www.laptopmag.com/t/windows</a:t>
            </a:r>
            <a:endParaRPr lang="en-US" altLang="en-US" dirty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n-US" altLang="en-US" dirty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n-US" altLang="en-US" dirty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altLang="en-US" dirty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n-US" altLang="en-US" dirty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n-US" altLang="en-US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suekayton.com/images/Windows-10.png">
            <a:extLst>
              <a:ext uri="{FF2B5EF4-FFF2-40B4-BE49-F238E27FC236}">
                <a16:creationId xmlns:a16="http://schemas.microsoft.com/office/drawing/2014/main" id="{E89505F9-3583-43DB-A7E3-55E91B8EC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85800"/>
            <a:ext cx="594360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>
            <a:extLst>
              <a:ext uri="{FF2B5EF4-FFF2-40B4-BE49-F238E27FC236}">
                <a16:creationId xmlns:a16="http://schemas.microsoft.com/office/drawing/2014/main" id="{C3AF3F89-52C4-410E-AD59-F05E8BAC9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4478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Boots much faster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Only free until July 29, 2016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New features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Cortana (Similar to Siri)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Multimedia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Detect new hardware much faster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Forward compatibility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Simplified backup and recovery </a:t>
            </a:r>
          </a:p>
        </p:txBody>
      </p:sp>
      <p:sp>
        <p:nvSpPr>
          <p:cNvPr id="5123" name="Title 1">
            <a:extLst>
              <a:ext uri="{FF2B5EF4-FFF2-40B4-BE49-F238E27FC236}">
                <a16:creationId xmlns:a16="http://schemas.microsoft.com/office/drawing/2014/main" id="{08B30179-3BD2-4FED-959E-7976D48B6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Why upgrade?</a:t>
            </a:r>
          </a:p>
        </p:txBody>
      </p:sp>
      <p:sp>
        <p:nvSpPr>
          <p:cNvPr id="5124" name="Line 4">
            <a:extLst>
              <a:ext uri="{FF2B5EF4-FFF2-40B4-BE49-F238E27FC236}">
                <a16:creationId xmlns:a16="http://schemas.microsoft.com/office/drawing/2014/main" id="{9A17FA37-7676-451D-928E-03EB6E2FAE3E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1295400"/>
            <a:ext cx="78486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>
            <a:extLst>
              <a:ext uri="{FF2B5EF4-FFF2-40B4-BE49-F238E27FC236}">
                <a16:creationId xmlns:a16="http://schemas.microsoft.com/office/drawing/2014/main" id="{FBAA04E3-2C8A-4540-AF5F-A69D27D2E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800" y="1600200"/>
            <a:ext cx="8153400" cy="4953000"/>
          </a:xfrm>
        </p:spPr>
        <p:txBody>
          <a:bodyPr/>
          <a:lstStyle/>
          <a:p>
            <a:pPr eaLnBrk="1" hangingPunct="1"/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Wear and tear on computer</a:t>
            </a:r>
          </a:p>
          <a:p>
            <a:pPr eaLnBrk="1" hangingPunct="1"/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Old computer</a:t>
            </a:r>
          </a:p>
          <a:p>
            <a:pPr eaLnBrk="1" hangingPunct="1"/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PS/2 (round plug) mouse or keyboard</a:t>
            </a:r>
          </a:p>
          <a:p>
            <a:pPr eaLnBrk="1" hangingPunct="1"/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Old scanner or camera</a:t>
            </a:r>
          </a:p>
          <a:p>
            <a:pPr eaLnBrk="1" hangingPunct="1"/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Old software (Quicken, QuickBooks, AutoCAD)</a:t>
            </a:r>
          </a:p>
          <a:p>
            <a:pPr eaLnBrk="1" hangingPunct="1"/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Damaged hard drive will get worse</a:t>
            </a:r>
          </a:p>
          <a:p>
            <a:pPr eaLnBrk="1" hangingPunct="1"/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Possible loss of data</a:t>
            </a:r>
          </a:p>
          <a:p>
            <a:pPr eaLnBrk="1" hangingPunct="1"/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Downtime due to upgrades</a:t>
            </a:r>
          </a:p>
        </p:txBody>
      </p:sp>
      <p:sp>
        <p:nvSpPr>
          <p:cNvPr id="6147" name="Title 1">
            <a:extLst>
              <a:ext uri="{FF2B5EF4-FFF2-40B4-BE49-F238E27FC236}">
                <a16:creationId xmlns:a16="http://schemas.microsoft.com/office/drawing/2014/main" id="{03A3F041-94E2-4204-9214-44ADEFCC5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Potential pitfalls</a:t>
            </a:r>
          </a:p>
        </p:txBody>
      </p:sp>
      <p:sp>
        <p:nvSpPr>
          <p:cNvPr id="6148" name="Line 4">
            <a:extLst>
              <a:ext uri="{FF2B5EF4-FFF2-40B4-BE49-F238E27FC236}">
                <a16:creationId xmlns:a16="http://schemas.microsoft.com/office/drawing/2014/main" id="{58620DDB-28BE-4B9C-98A0-D297CF999ACB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1295400"/>
            <a:ext cx="78486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>
            <a:extLst>
              <a:ext uri="{FF2B5EF4-FFF2-40B4-BE49-F238E27FC236}">
                <a16:creationId xmlns:a16="http://schemas.microsoft.com/office/drawing/2014/main" id="{E90B04A7-400E-4AFF-812B-54B13D7C7C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800" y="1600200"/>
            <a:ext cx="8153400" cy="4953000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altLang="en-US" sz="2800" dirty="0">
                <a:latin typeface="Arial" charset="0"/>
                <a:cs typeface="Arial" charset="0"/>
              </a:rPr>
              <a:t>Slow internet connection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altLang="en-US" sz="2400" dirty="0">
                <a:latin typeface="Arial" charset="0"/>
                <a:cs typeface="Arial" charset="0"/>
              </a:rPr>
              <a:t>Can install Windows 10 from disk downloaded on machine with fast internet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en-US" sz="2800" dirty="0">
                <a:latin typeface="Arial" charset="0"/>
                <a:cs typeface="Arial" charset="0"/>
              </a:rPr>
              <a:t>Laptop with weak battery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altLang="en-US" sz="2400" dirty="0">
                <a:latin typeface="Arial" charset="0"/>
                <a:cs typeface="Arial" charset="0"/>
              </a:rPr>
              <a:t>Plug in to electricity while upgrading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altLang="en-US" sz="2400" dirty="0">
                <a:latin typeface="Arial" charset="0"/>
                <a:cs typeface="Arial" charset="0"/>
              </a:rPr>
              <a:t>Designate </a:t>
            </a:r>
            <a:r>
              <a:rPr lang="en-US" altLang="en-US" sz="2400" dirty="0" err="1">
                <a:latin typeface="Arial" charset="0"/>
                <a:cs typeface="Arial" charset="0"/>
              </a:rPr>
              <a:t>WiFi</a:t>
            </a:r>
            <a:r>
              <a:rPr lang="en-US" altLang="en-US" sz="2400" dirty="0">
                <a:latin typeface="Arial" charset="0"/>
                <a:cs typeface="Arial" charset="0"/>
              </a:rPr>
              <a:t> as metered connection</a:t>
            </a:r>
          </a:p>
          <a:p>
            <a:pPr marL="342900" lvl="1" indent="-342900" eaLnBrk="1" hangingPunct="1">
              <a:buFont typeface="Arial" charset="0"/>
              <a:buChar char="•"/>
              <a:defRPr/>
            </a:pPr>
            <a:r>
              <a:rPr lang="en-US" altLang="en-US" dirty="0">
                <a:latin typeface="Arial" charset="0"/>
                <a:cs typeface="Arial" charset="0"/>
              </a:rPr>
              <a:t>Printer with parallel port only</a:t>
            </a:r>
          </a:p>
          <a:p>
            <a:pPr marL="400050" lvl="2" indent="0" eaLnBrk="1" hangingPunct="1">
              <a:buFont typeface="Arial" charset="0"/>
              <a:buNone/>
              <a:defRPr/>
            </a:pPr>
            <a:r>
              <a:rPr lang="en-US" altLang="en-US" dirty="0">
                <a:latin typeface="Arial" charset="0"/>
                <a:cs typeface="Arial" charset="0"/>
              </a:rPr>
              <a:t> – May need to purchase parallel-to-USB adapter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en-US" sz="2800" dirty="0">
                <a:latin typeface="Arial" charset="0"/>
                <a:cs typeface="Arial" charset="0"/>
              </a:rPr>
              <a:t>No longer able to boot directly to Safe Mode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altLang="en-US" sz="2400" dirty="0">
                <a:latin typeface="Arial" charset="0"/>
                <a:cs typeface="Arial" charset="0"/>
              </a:rPr>
              <a:t>Use BCDEDIT to enable Safe Mode on boot</a:t>
            </a:r>
          </a:p>
          <a:p>
            <a:pPr lvl="1" eaLnBrk="1" hangingPunct="1">
              <a:buFont typeface="Arial" charset="0"/>
              <a:buChar char="–"/>
              <a:defRPr/>
            </a:pPr>
            <a:endParaRPr lang="en-US" altLang="en-US" sz="2400" dirty="0">
              <a:latin typeface="Arial" charset="0"/>
              <a:cs typeface="Arial" charset="0"/>
            </a:endParaRPr>
          </a:p>
          <a:p>
            <a:pPr marL="457200" lvl="1" indent="0" eaLnBrk="1" hangingPunct="1">
              <a:buFont typeface="Arial" charset="0"/>
              <a:buNone/>
              <a:defRPr/>
            </a:pPr>
            <a:endParaRPr lang="en-US" altLang="en-US" dirty="0">
              <a:latin typeface="Arial" charset="0"/>
              <a:cs typeface="Arial" charset="0"/>
            </a:endParaRPr>
          </a:p>
        </p:txBody>
      </p:sp>
      <p:sp>
        <p:nvSpPr>
          <p:cNvPr id="7171" name="Title 1">
            <a:extLst>
              <a:ext uri="{FF2B5EF4-FFF2-40B4-BE49-F238E27FC236}">
                <a16:creationId xmlns:a16="http://schemas.microsoft.com/office/drawing/2014/main" id="{8D9D95C1-00B0-4F81-960A-F26ACE4F5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More pitfalls</a:t>
            </a:r>
          </a:p>
        </p:txBody>
      </p:sp>
      <p:sp>
        <p:nvSpPr>
          <p:cNvPr id="7172" name="Line 4">
            <a:extLst>
              <a:ext uri="{FF2B5EF4-FFF2-40B4-BE49-F238E27FC236}">
                <a16:creationId xmlns:a16="http://schemas.microsoft.com/office/drawing/2014/main" id="{7F8210B5-BBEC-4307-968A-3784DA6E6346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1295400"/>
            <a:ext cx="78486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>
            <a:extLst>
              <a:ext uri="{FF2B5EF4-FFF2-40B4-BE49-F238E27FC236}">
                <a16:creationId xmlns:a16="http://schemas.microsoft.com/office/drawing/2014/main" id="{AB5332E8-29A1-40BB-8B43-6CB4914B3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524000"/>
            <a:ext cx="6057900" cy="4495800"/>
          </a:xfrm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Don’t want to upgrade?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Don’t want the Windows 10 nag screen?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Edit the registry to disable GWX and disable OS upgrade</a:t>
            </a:r>
          </a:p>
        </p:txBody>
      </p:sp>
      <p:sp>
        <p:nvSpPr>
          <p:cNvPr id="8195" name="Title 1">
            <a:extLst>
              <a:ext uri="{FF2B5EF4-FFF2-40B4-BE49-F238E27FC236}">
                <a16:creationId xmlns:a16="http://schemas.microsoft.com/office/drawing/2014/main" id="{D9BA3DBC-6268-4D42-900D-EBD7FEB31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Avoiding the upgrade</a:t>
            </a:r>
          </a:p>
        </p:txBody>
      </p:sp>
      <p:sp>
        <p:nvSpPr>
          <p:cNvPr id="8196" name="Line 4">
            <a:extLst>
              <a:ext uri="{FF2B5EF4-FFF2-40B4-BE49-F238E27FC236}">
                <a16:creationId xmlns:a16="http://schemas.microsoft.com/office/drawing/2014/main" id="{8C7FE199-F7D3-488B-B22A-D1A12EBEECCF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1295400"/>
            <a:ext cx="78486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197" name="Picture 2" descr="C:\Users\Me\Desktop\blue-win7-logo-icon-48302.png">
            <a:extLst>
              <a:ext uri="{FF2B5EF4-FFF2-40B4-BE49-F238E27FC236}">
                <a16:creationId xmlns:a16="http://schemas.microsoft.com/office/drawing/2014/main" id="{A26F2D7D-601D-4001-9C04-0C39066C0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19100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6235D39E-802F-4774-A01B-3FCA4C389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Service pack upgrade</a:t>
            </a:r>
          </a:p>
        </p:txBody>
      </p:sp>
      <p:sp>
        <p:nvSpPr>
          <p:cNvPr id="9219" name="Line 4">
            <a:extLst>
              <a:ext uri="{FF2B5EF4-FFF2-40B4-BE49-F238E27FC236}">
                <a16:creationId xmlns:a16="http://schemas.microsoft.com/office/drawing/2014/main" id="{FEB34C72-A43D-4CC7-8A7E-75AC80BF2CCF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1295400"/>
            <a:ext cx="78486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0" name="Content Placeholder 2">
            <a:extLst>
              <a:ext uri="{FF2B5EF4-FFF2-40B4-BE49-F238E27FC236}">
                <a16:creationId xmlns:a16="http://schemas.microsoft.com/office/drawing/2014/main" id="{42F294A1-517A-4BDB-9C95-2819E674E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5240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Major upgrades twice a year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Can be postponed but not avoided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Compute is unusable for 2-3 hours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No notification or warning</a:t>
            </a:r>
          </a:p>
        </p:txBody>
      </p:sp>
      <p:pic>
        <p:nvPicPr>
          <p:cNvPr id="9221" name="Picture 5" descr="C:\Users\Me\Desktop\Android updates 1.png">
            <a:extLst>
              <a:ext uri="{FF2B5EF4-FFF2-40B4-BE49-F238E27FC236}">
                <a16:creationId xmlns:a16="http://schemas.microsoft.com/office/drawing/2014/main" id="{BB9CE55A-0B21-443D-8E5B-C5AD9A116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267200"/>
            <a:ext cx="1752600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C:\Users\Me\Desktop\windows upgrade.jpg">
            <a:extLst>
              <a:ext uri="{FF2B5EF4-FFF2-40B4-BE49-F238E27FC236}">
                <a16:creationId xmlns:a16="http://schemas.microsoft.com/office/drawing/2014/main" id="{C9B7C0DB-9718-4A84-9C0E-839550DCB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138" y="4027488"/>
            <a:ext cx="4225925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C:\Users\Me\Desktop\Picture1.jpg">
            <a:extLst>
              <a:ext uri="{FF2B5EF4-FFF2-40B4-BE49-F238E27FC236}">
                <a16:creationId xmlns:a16="http://schemas.microsoft.com/office/drawing/2014/main" id="{EB6B894F-077E-4919-AB9C-57E0EF408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24200"/>
            <a:ext cx="5424488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1">
            <a:extLst>
              <a:ext uri="{FF2B5EF4-FFF2-40B4-BE49-F238E27FC236}">
                <a16:creationId xmlns:a16="http://schemas.microsoft.com/office/drawing/2014/main" id="{9087CECC-8FFE-4A3D-BF66-C6A511F2B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Ease of upgrade</a:t>
            </a:r>
          </a:p>
        </p:txBody>
      </p:sp>
      <p:sp>
        <p:nvSpPr>
          <p:cNvPr id="10244" name="Line 4">
            <a:extLst>
              <a:ext uri="{FF2B5EF4-FFF2-40B4-BE49-F238E27FC236}">
                <a16:creationId xmlns:a16="http://schemas.microsoft.com/office/drawing/2014/main" id="{1D4AEC51-C48F-4C74-9F99-FCBC0C712012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1295400"/>
            <a:ext cx="78486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625E8DD-5F84-4B53-A1CA-A33197BF8017}"/>
              </a:ext>
            </a:extLst>
          </p:cNvPr>
          <p:cNvSpPr txBox="1">
            <a:spLocks/>
          </p:cNvSpPr>
          <p:nvPr/>
        </p:nvSpPr>
        <p:spPr bwMode="auto">
          <a:xfrm>
            <a:off x="685800" y="1905000"/>
            <a:ext cx="8229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>
                <a:latin typeface="Arial" charset="0"/>
                <a:cs typeface="Arial" charset="0"/>
              </a:rPr>
              <a:t>No special knowledge needed</a:t>
            </a:r>
          </a:p>
          <a:p>
            <a:pPr>
              <a:defRPr/>
            </a:pPr>
            <a:r>
              <a:rPr lang="en-US" altLang="en-US" dirty="0">
                <a:latin typeface="Arial" charset="0"/>
                <a:cs typeface="Arial" charset="0"/>
              </a:rPr>
              <a:t>Takes about 2-4 hours for typical machine</a:t>
            </a:r>
          </a:p>
          <a:p>
            <a:pPr marL="0" indent="0">
              <a:buFont typeface="Arial" charset="0"/>
              <a:buNone/>
              <a:defRPr/>
            </a:pPr>
            <a:endParaRPr lang="en-US" altLang="en-US" dirty="0"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US" altLang="en-US" dirty="0">
              <a:latin typeface="Arial" charset="0"/>
              <a:cs typeface="Arial" charset="0"/>
            </a:endParaRPr>
          </a:p>
        </p:txBody>
      </p:sp>
      <p:pic>
        <p:nvPicPr>
          <p:cNvPr id="10246" name="Picture 2" descr="http://suekayton.com/images/Windows-10.png">
            <a:extLst>
              <a:ext uri="{FF2B5EF4-FFF2-40B4-BE49-F238E27FC236}">
                <a16:creationId xmlns:a16="http://schemas.microsoft.com/office/drawing/2014/main" id="{076BC717-96D6-4FF6-90B4-99CA0FFE0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388" y="3505200"/>
            <a:ext cx="2513012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3772DD8-C17F-422B-B078-5CB530B7CC46}"/>
              </a:ext>
            </a:extLst>
          </p:cNvPr>
          <p:cNvCxnSpPr/>
          <p:nvPr/>
        </p:nvCxnSpPr>
        <p:spPr>
          <a:xfrm>
            <a:off x="4800600" y="5265738"/>
            <a:ext cx="1371600" cy="0"/>
          </a:xfrm>
          <a:prstGeom prst="straightConnector1">
            <a:avLst/>
          </a:prstGeom>
          <a:ln w="952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A7591AD-981A-4386-9A12-60022F3050FA}"/>
              </a:ext>
            </a:extLst>
          </p:cNvPr>
          <p:cNvCxnSpPr/>
          <p:nvPr/>
        </p:nvCxnSpPr>
        <p:spPr>
          <a:xfrm>
            <a:off x="1828800" y="5105400"/>
            <a:ext cx="914400" cy="762000"/>
          </a:xfrm>
          <a:prstGeom prst="line">
            <a:avLst/>
          </a:prstGeom>
          <a:ln w="825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30DE78D-A1A9-414C-9A07-9C68CAB6CAD9}"/>
              </a:ext>
            </a:extLst>
          </p:cNvPr>
          <p:cNvCxnSpPr/>
          <p:nvPr/>
        </p:nvCxnSpPr>
        <p:spPr>
          <a:xfrm flipV="1">
            <a:off x="1631950" y="5257800"/>
            <a:ext cx="1187450" cy="457200"/>
          </a:xfrm>
          <a:prstGeom prst="line">
            <a:avLst/>
          </a:prstGeom>
          <a:ln w="825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830</Words>
  <Application>Microsoft Office PowerPoint</Application>
  <PresentationFormat>On-screen Show (4:3)</PresentationFormat>
  <Paragraphs>180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Calibri</vt:lpstr>
      <vt:lpstr>Arial</vt:lpstr>
      <vt:lpstr>Wingdings</vt:lpstr>
      <vt:lpstr>Arial Black</vt:lpstr>
      <vt:lpstr>Office Theme</vt:lpstr>
      <vt:lpstr>PowerPoint Presentation</vt:lpstr>
      <vt:lpstr>Windows 10</vt:lpstr>
      <vt:lpstr>Installation type</vt:lpstr>
      <vt:lpstr>Why upgrade?</vt:lpstr>
      <vt:lpstr>Potential pitfalls</vt:lpstr>
      <vt:lpstr>More pitfalls</vt:lpstr>
      <vt:lpstr>Avoiding the upgrade</vt:lpstr>
      <vt:lpstr>Service pack upgrade</vt:lpstr>
      <vt:lpstr>Ease of upgrade</vt:lpstr>
      <vt:lpstr>Upgrade paths</vt:lpstr>
      <vt:lpstr>Upgrade paths</vt:lpstr>
      <vt:lpstr>Can you upgrade?</vt:lpstr>
      <vt:lpstr>Upgrade nag screen</vt:lpstr>
      <vt:lpstr>Upgrade nag screen</vt:lpstr>
      <vt:lpstr>Before you upgrade</vt:lpstr>
      <vt:lpstr>After you upgrade</vt:lpstr>
      <vt:lpstr>Log in screen</vt:lpstr>
      <vt:lpstr>PowerPoint Presentation</vt:lpstr>
      <vt:lpstr>Apps vs. Applications</vt:lpstr>
      <vt:lpstr>New icons</vt:lpstr>
      <vt:lpstr>New names</vt:lpstr>
      <vt:lpstr>Rolling back to Windows 7</vt:lpstr>
      <vt:lpstr>Controlling Windows updates</vt:lpstr>
      <vt:lpstr>Windows 7 games</vt:lpstr>
      <vt:lpstr>Cortana personal assistant</vt:lpstr>
      <vt:lpstr>Cortana personal assistant</vt:lpstr>
      <vt:lpstr>Enabling safe mode on boot</vt:lpstr>
      <vt:lpstr>Enabling safe mode on boot</vt:lpstr>
      <vt:lpstr>Recovery environment</vt:lpstr>
      <vt:lpstr>PowerPoint Presentation</vt:lpstr>
      <vt:lpstr>Windows 10 start menu customization</vt:lpstr>
      <vt:lpstr>System image back up</vt:lpstr>
      <vt:lpstr>Data back up</vt:lpstr>
      <vt:lpstr>Local or Microsoft login</vt:lpstr>
      <vt:lpstr>To learn more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</dc:creator>
  <cp:lastModifiedBy>Sue</cp:lastModifiedBy>
  <cp:revision>31</cp:revision>
  <dcterms:created xsi:type="dcterms:W3CDTF">2015-11-04T03:47:38Z</dcterms:created>
  <dcterms:modified xsi:type="dcterms:W3CDTF">2023-02-23T23:07:37Z</dcterms:modified>
</cp:coreProperties>
</file>